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6"/>
  </p:notesMasterIdLst>
  <p:sldIdLst>
    <p:sldId id="299" r:id="rId2"/>
    <p:sldId id="290" r:id="rId3"/>
    <p:sldId id="257" r:id="rId4"/>
    <p:sldId id="270" r:id="rId5"/>
    <p:sldId id="283" r:id="rId6"/>
    <p:sldId id="258" r:id="rId7"/>
    <p:sldId id="288" r:id="rId8"/>
    <p:sldId id="289" r:id="rId9"/>
    <p:sldId id="275" r:id="rId10"/>
    <p:sldId id="276" r:id="rId11"/>
    <p:sldId id="277" r:id="rId12"/>
    <p:sldId id="293" r:id="rId13"/>
    <p:sldId id="292" r:id="rId14"/>
    <p:sldId id="297" r:id="rId15"/>
    <p:sldId id="273" r:id="rId16"/>
    <p:sldId id="279" r:id="rId17"/>
    <p:sldId id="259" r:id="rId18"/>
    <p:sldId id="272" r:id="rId19"/>
    <p:sldId id="261" r:id="rId20"/>
    <p:sldId id="302" r:id="rId21"/>
    <p:sldId id="294" r:id="rId22"/>
    <p:sldId id="267" r:id="rId23"/>
    <p:sldId id="269" r:id="rId24"/>
    <p:sldId id="280" r:id="rId25"/>
    <p:sldId id="284" r:id="rId26"/>
    <p:sldId id="285" r:id="rId27"/>
    <p:sldId id="286" r:id="rId28"/>
    <p:sldId id="287" r:id="rId29"/>
    <p:sldId id="296" r:id="rId30"/>
    <p:sldId id="281" r:id="rId31"/>
    <p:sldId id="298" r:id="rId32"/>
    <p:sldId id="282" r:id="rId33"/>
    <p:sldId id="278" r:id="rId34"/>
    <p:sldId id="301" r:id="rId3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103" d="100"/>
          <a:sy n="103" d="100"/>
        </p:scale>
        <p:origin x="-12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68ED6-DB4A-4C78-8F12-12C431EC80EC}" type="datetimeFigureOut">
              <a:rPr lang="de-DE" smtClean="0"/>
              <a:pPr/>
              <a:t>11.01.2010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AF422-9709-4200-BD86-79CB1697F76F}"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Beispiel Gulaschsuppe; Schwein, Delphin</a:t>
            </a:r>
            <a:r>
              <a:rPr lang="de-DE" baseline="0" dirty="0" smtClean="0"/>
              <a:t> (oder Pinguin): </a:t>
            </a:r>
            <a:r>
              <a:rPr lang="de-DE" baseline="0" dirty="0" err="1" smtClean="0"/>
              <a:t>Un</a:t>
            </a:r>
            <a:endParaRPr lang="de-DE" dirty="0"/>
          </a:p>
        </p:txBody>
      </p:sp>
      <p:sp>
        <p:nvSpPr>
          <p:cNvPr id="4" name="Foliennummernplatzhalter 3"/>
          <p:cNvSpPr>
            <a:spLocks noGrp="1"/>
          </p:cNvSpPr>
          <p:nvPr>
            <p:ph type="sldNum" sz="quarter" idx="10"/>
          </p:nvPr>
        </p:nvSpPr>
        <p:spPr/>
        <p:txBody>
          <a:bodyPr/>
          <a:lstStyle/>
          <a:p>
            <a:fld id="{85AAF422-9709-4200-BD86-79CB1697F76F}" type="slidenum">
              <a:rPr lang="de-DE" smtClean="0"/>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Kann denn Liebe Sünde sein?</a:t>
            </a:r>
            <a:endParaRPr lang="de-DE" dirty="0"/>
          </a:p>
        </p:txBody>
      </p:sp>
      <p:sp>
        <p:nvSpPr>
          <p:cNvPr id="4" name="Foliennummernplatzhalter 3"/>
          <p:cNvSpPr>
            <a:spLocks noGrp="1"/>
          </p:cNvSpPr>
          <p:nvPr>
            <p:ph type="sldNum" sz="quarter" idx="10"/>
          </p:nvPr>
        </p:nvSpPr>
        <p:spPr/>
        <p:txBody>
          <a:bodyPr/>
          <a:lstStyle/>
          <a:p>
            <a:fld id="{85AAF422-9709-4200-BD86-79CB1697F76F}" type="slidenum">
              <a:rPr lang="de-DE" smtClean="0"/>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20</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26</a:t>
            </a:fld>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28</a:t>
            </a:fld>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29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Kein Mitschreiben nötig, Präsentation wird zur Verfügung gestellt</a:t>
            </a:r>
            <a:endParaRPr lang="de-DE" dirty="0"/>
          </a:p>
        </p:txBody>
      </p:sp>
      <p:sp>
        <p:nvSpPr>
          <p:cNvPr id="4" name="Foliennummernplatzhalter 3"/>
          <p:cNvSpPr>
            <a:spLocks noGrp="1"/>
          </p:cNvSpPr>
          <p:nvPr>
            <p:ph type="sldNum" sz="quarter" idx="10"/>
          </p:nvPr>
        </p:nvSpPr>
        <p:spPr/>
        <p:txBody>
          <a:bodyPr/>
          <a:lstStyle/>
          <a:p>
            <a:fld id="{85AAF422-9709-4200-BD86-79CB1697F76F}" type="slidenum">
              <a:rPr lang="de-DE" smtClean="0"/>
              <a:pPr/>
              <a:t>3</a:t>
            </a:fld>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31</a:t>
            </a:fld>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32</a:t>
            </a:fld>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33</a:t>
            </a:fld>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34</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Konzentration auf Anspielungen auf „Sündenfallgeschichte“ Gen 3</a:t>
            </a:r>
            <a:endParaRPr lang="de-DE" dirty="0"/>
          </a:p>
        </p:txBody>
      </p:sp>
      <p:sp>
        <p:nvSpPr>
          <p:cNvPr id="4" name="Foliennummernplatzhalter 3"/>
          <p:cNvSpPr>
            <a:spLocks noGrp="1"/>
          </p:cNvSpPr>
          <p:nvPr>
            <p:ph type="sldNum" sz="quarter" idx="10"/>
          </p:nvPr>
        </p:nvSpPr>
        <p:spPr/>
        <p:txBody>
          <a:bodyPr/>
          <a:lstStyle/>
          <a:p>
            <a:fld id="{85AAF422-9709-4200-BD86-79CB1697F76F}"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85AAF422-9709-4200-BD86-79CB1697F76F}" type="slidenum">
              <a:rPr lang="de-DE" smtClean="0"/>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85AAF422-9709-4200-BD86-79CB1697F76F}" type="slidenum">
              <a:rPr lang="de-DE" smtClean="0"/>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3">
        <a:schemeClr val="bg1"/>
      </p:bgRef>
    </p:bg>
    <p:spTree>
      <p:nvGrpSpPr>
        <p:cNvPr id="1" name=""/>
        <p:cNvGrpSpPr/>
        <p:nvPr/>
      </p:nvGrpSpPr>
      <p:grpSpPr>
        <a:xfrm>
          <a:off x="0" y="0"/>
          <a:ext cx="0" cy="0"/>
          <a:chOff x="0" y="0"/>
          <a:chExt cx="0" cy="0"/>
        </a:xfrm>
      </p:grpSpPr>
      <p:sp>
        <p:nvSpPr>
          <p:cNvPr id="12" name="Rechtec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Abgerundetes Rechtec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terti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17" name="Fußzeilenplatzhalter 16"/>
          <p:cNvSpPr>
            <a:spLocks noGrp="1"/>
          </p:cNvSpPr>
          <p:nvPr>
            <p:ph type="ftr" sz="quarter" idx="11"/>
          </p:nvPr>
        </p:nvSpPr>
        <p:spPr/>
        <p:txBody>
          <a:bodyPr/>
          <a:lstStyle/>
          <a:p>
            <a:endParaRPr lang="de-DE"/>
          </a:p>
        </p:txBody>
      </p:sp>
      <p:sp>
        <p:nvSpPr>
          <p:cNvPr id="29" name="Foliennummernplatzhalter 28"/>
          <p:cNvSpPr>
            <a:spLocks noGrp="1"/>
          </p:cNvSpPr>
          <p:nvPr>
            <p:ph type="sldNum" sz="quarter" idx="12"/>
          </p:nvPr>
        </p:nvSpPr>
        <p:spPr/>
        <p:txBody>
          <a:bodyPr lIns="0" tIns="0" rIns="0" bIns="0">
            <a:noAutofit/>
          </a:bodyPr>
          <a:lstStyle>
            <a:lvl1pPr>
              <a:defRPr sz="1400">
                <a:solidFill>
                  <a:srgbClr val="FFFFFF"/>
                </a:solidFill>
              </a:defRPr>
            </a:lvl1pPr>
          </a:lstStyle>
          <a:p>
            <a:fld id="{99D62164-63FE-4988-81FE-7A8984D93200}" type="slidenum">
              <a:rPr lang="de-DE" smtClean="0"/>
              <a:pPr/>
              <a:t>‹Nr.›</a:t>
            </a:fld>
            <a:endParaRPr lang="de-DE"/>
          </a:p>
        </p:txBody>
      </p:sp>
      <p:sp>
        <p:nvSpPr>
          <p:cNvPr id="7" name="Rechtec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D62164-63FE-4988-81FE-7A8984D93200}"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1"/>
            <a:ext cx="201168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914400" y="274640"/>
            <a:ext cx="55626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D62164-63FE-4988-81FE-7A8984D93200}"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D62164-63FE-4988-81FE-7A8984D93200}" type="slidenum">
              <a:rPr lang="de-DE" smtClean="0"/>
              <a:pPr/>
              <a:t>‹Nr.›</a:t>
            </a:fld>
            <a:endParaRPr lang="de-DE"/>
          </a:p>
        </p:txBody>
      </p:sp>
      <p:sp>
        <p:nvSpPr>
          <p:cNvPr id="8" name="Inhaltsplatzhalter 7"/>
          <p:cNvSpPr>
            <a:spLocks noGrp="1"/>
          </p:cNvSpPr>
          <p:nvPr>
            <p:ph sz="quarter" idx="1"/>
          </p:nvPr>
        </p:nvSpPr>
        <p:spPr>
          <a:xfrm>
            <a:off x="914400" y="1447800"/>
            <a:ext cx="777240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3">
        <a:schemeClr val="bg1"/>
      </p:bgRef>
    </p:bg>
    <p:spTree>
      <p:nvGrpSpPr>
        <p:cNvPr id="1" name=""/>
        <p:cNvGrpSpPr/>
        <p:nvPr/>
      </p:nvGrpSpPr>
      <p:grpSpPr>
        <a:xfrm>
          <a:off x="0" y="0"/>
          <a:ext cx="0" cy="0"/>
          <a:chOff x="0" y="0"/>
          <a:chExt cx="0" cy="0"/>
        </a:xfrm>
      </p:grpSpPr>
      <p:sp>
        <p:nvSpPr>
          <p:cNvPr id="11" name="Rechtec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Abgerundetes Rechtec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722313" y="952500"/>
            <a:ext cx="7772400" cy="1362075"/>
          </a:xfrm>
        </p:spPr>
        <p:txBody>
          <a:bodyPr anchor="b" anchorCtr="0"/>
          <a:lstStyle>
            <a:lvl1pPr algn="l">
              <a:buNone/>
              <a:defRPr sz="4000" b="0" cap="none"/>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5" name="Fußzeilenplatzhalter 4"/>
          <p:cNvSpPr>
            <a:spLocks noGrp="1"/>
          </p:cNvSpPr>
          <p:nvPr>
            <p:ph type="ftr" sz="quarter" idx="11"/>
          </p:nvPr>
        </p:nvSpPr>
        <p:spPr>
          <a:xfrm>
            <a:off x="800100" y="6172200"/>
            <a:ext cx="4000500" cy="457200"/>
          </a:xfrm>
        </p:spPr>
        <p:txBody>
          <a:bodyPr/>
          <a:lstStyle/>
          <a:p>
            <a:endParaRPr lang="de-DE"/>
          </a:p>
        </p:txBody>
      </p:sp>
      <p:sp>
        <p:nvSpPr>
          <p:cNvPr id="7" name="Rechtec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146304" y="6208776"/>
            <a:ext cx="457200" cy="457200"/>
          </a:xfrm>
        </p:spPr>
        <p:txBody>
          <a:bodyPr/>
          <a:lstStyle/>
          <a:p>
            <a:fld id="{99D62164-63FE-4988-81FE-7A8984D93200}"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9D62164-63FE-4988-81FE-7A8984D93200}" type="slidenum">
              <a:rPr lang="de-DE" smtClean="0"/>
              <a:pPr/>
              <a:t>‹Nr.›</a:t>
            </a:fld>
            <a:endParaRPr lang="de-DE"/>
          </a:p>
        </p:txBody>
      </p:sp>
      <p:sp>
        <p:nvSpPr>
          <p:cNvPr id="9" name="Inhaltsplatzhalter 8"/>
          <p:cNvSpPr>
            <a:spLocks noGrp="1"/>
          </p:cNvSpPr>
          <p:nvPr>
            <p:ph sz="quarter" idx="1"/>
          </p:nvPr>
        </p:nvSpPr>
        <p:spPr>
          <a:xfrm>
            <a:off x="91440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93395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14400" y="273050"/>
            <a:ext cx="7772400" cy="1143000"/>
          </a:xfrm>
        </p:spPr>
        <p:txBody>
          <a:bodyPr anchor="b" anchorCtr="0"/>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9D62164-63FE-4988-81FE-7A8984D93200}" type="slidenum">
              <a:rPr lang="de-DE" smtClean="0"/>
              <a:pPr/>
              <a:t>‹Nr.›</a:t>
            </a:fld>
            <a:endParaRPr lang="de-DE"/>
          </a:p>
        </p:txBody>
      </p:sp>
      <p:sp>
        <p:nvSpPr>
          <p:cNvPr id="11" name="Inhaltsplatzhalter 10"/>
          <p:cNvSpPr>
            <a:spLocks noGrp="1"/>
          </p:cNvSpPr>
          <p:nvPr>
            <p:ph sz="half" idx="2"/>
          </p:nvPr>
        </p:nvSpPr>
        <p:spPr>
          <a:xfrm>
            <a:off x="9144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half" idx="4"/>
          </p:nvPr>
        </p:nvSpPr>
        <p:spPr>
          <a:xfrm>
            <a:off x="49530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9D62164-63FE-4988-81FE-7A8984D93200}"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9D62164-63FE-4988-81FE-7A8984D93200}"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8" name="Rechtec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Abgerundetes Rechtec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914400" y="273050"/>
            <a:ext cx="7772400" cy="1143000"/>
          </a:xfrm>
        </p:spPr>
        <p:txBody>
          <a:bodyPr anchor="b" anchorCtr="0"/>
          <a:lstStyle>
            <a:lvl1pPr algn="l">
              <a:buNone/>
              <a:defRPr sz="4000" b="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9D62164-63FE-4988-81FE-7A8984D93200}" type="slidenum">
              <a:rPr lang="de-DE" smtClean="0"/>
              <a:pPr/>
              <a:t>‹Nr.›</a:t>
            </a:fld>
            <a:endParaRPr lang="de-DE"/>
          </a:p>
        </p:txBody>
      </p:sp>
      <p:sp>
        <p:nvSpPr>
          <p:cNvPr id="11" name="Inhaltsplatzhalter 10"/>
          <p:cNvSpPr>
            <a:spLocks noGrp="1"/>
          </p:cNvSpPr>
          <p:nvPr>
            <p:ph sz="quarter" idx="1"/>
          </p:nvPr>
        </p:nvSpPr>
        <p:spPr>
          <a:xfrm>
            <a:off x="2971800" y="1600200"/>
            <a:ext cx="5715000" cy="44958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C294B239-0AB6-45B8-94BC-DA10EDCB81DD}" type="datetimeFigureOut">
              <a:rPr lang="de-DE" smtClean="0"/>
              <a:pPr/>
              <a:t>11.01.2010</a:t>
            </a:fld>
            <a:endParaRPr lang="de-DE"/>
          </a:p>
        </p:txBody>
      </p:sp>
      <p:sp>
        <p:nvSpPr>
          <p:cNvPr id="6" name="Fußzeilenplatzhalter 5"/>
          <p:cNvSpPr>
            <a:spLocks noGrp="1"/>
          </p:cNvSpPr>
          <p:nvPr>
            <p:ph type="ftr" sz="quarter" idx="11"/>
          </p:nvPr>
        </p:nvSpPr>
        <p:spPr>
          <a:xfrm>
            <a:off x="914400" y="6172200"/>
            <a:ext cx="3886200" cy="457200"/>
          </a:xfrm>
        </p:spPr>
        <p:txBody>
          <a:bodyPr/>
          <a:lstStyle/>
          <a:p>
            <a:endParaRPr lang="de-DE"/>
          </a:p>
        </p:txBody>
      </p:sp>
      <p:sp>
        <p:nvSpPr>
          <p:cNvPr id="7" name="Foliennummernplatzhalter 6"/>
          <p:cNvSpPr>
            <a:spLocks noGrp="1"/>
          </p:cNvSpPr>
          <p:nvPr>
            <p:ph type="sldNum" sz="quarter" idx="12"/>
          </p:nvPr>
        </p:nvSpPr>
        <p:spPr>
          <a:xfrm>
            <a:off x="146304" y="6208776"/>
            <a:ext cx="457200" cy="457200"/>
          </a:xfrm>
        </p:spPr>
        <p:txBody>
          <a:bodyPr/>
          <a:lstStyle/>
          <a:p>
            <a:fld id="{99D62164-63FE-4988-81FE-7A8984D93200}" type="slidenum">
              <a:rPr lang="de-DE" smtClean="0"/>
              <a:pPr/>
              <a:t>‹Nr.›</a:t>
            </a:fld>
            <a:endParaRPr lang="de-DE"/>
          </a:p>
        </p:txBody>
      </p:sp>
      <p:sp>
        <p:nvSpPr>
          <p:cNvPr id="11" name="Rechtec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Bildplatzhalt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de-DE" smtClean="0"/>
              <a:t>Bild durch Klicken auf Symbol hinzufügen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Abgerundetes Rechtec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elplatzhalt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294B239-0AB6-45B8-94BC-DA10EDCB81DD}" type="datetimeFigureOut">
              <a:rPr lang="de-DE" smtClean="0"/>
              <a:pPr/>
              <a:t>11.01.2010</a:t>
            </a:fld>
            <a:endParaRPr lang="de-DE"/>
          </a:p>
        </p:txBody>
      </p:sp>
      <p:sp>
        <p:nvSpPr>
          <p:cNvPr id="3" name="Fußzeilenplatzhalt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de-DE"/>
          </a:p>
        </p:txBody>
      </p:sp>
      <p:sp>
        <p:nvSpPr>
          <p:cNvPr id="23" name="Foliennummernplatzhalt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9D62164-63FE-4988-81FE-7A8984D93200}"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wibilex.de/"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wibilex.de/"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www.reformiert-info.de/2068-0-8-3.html" TargetMode="External"/><Relationship Id="rId4" Type="http://schemas.openxmlformats.org/officeDocument/2006/relationships/hyperlink" Target="http://www.wibilex.de"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meinebestenseiten.de/mbs_images/liebesgeschichten-schreiner-logo-311px.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adpublica.com/upload/anhang/1003_brunch_adam_eva_4c_klein.jpg" TargetMode="External"/><Relationship Id="rId5" Type="http://schemas.openxmlformats.org/officeDocument/2006/relationships/hyperlink" Target="http://www.dooyoo.de" TargetMode="External"/><Relationship Id="rId4" Type="http://schemas.openxmlformats.org/officeDocument/2006/relationships/hyperlink" Target="http://www.peta.de/img/mdb/PETA_ArianeSommer_Veg1_250.jp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95400" y="1643050"/>
            <a:ext cx="6400800" cy="1143008"/>
          </a:xfrm>
        </p:spPr>
        <p:txBody>
          <a:bodyPr>
            <a:normAutofit/>
          </a:bodyPr>
          <a:lstStyle/>
          <a:p>
            <a:r>
              <a:rPr lang="de-DE" dirty="0" err="1" smtClean="0"/>
              <a:t>Lippischer</a:t>
            </a:r>
            <a:r>
              <a:rPr lang="de-DE" dirty="0" smtClean="0"/>
              <a:t> Religionslehrerinnentag 2009 </a:t>
            </a:r>
          </a:p>
          <a:p>
            <a:r>
              <a:rPr lang="de-DE" dirty="0" smtClean="0"/>
              <a:t>Vortrag von Prof. Dr. Matthias </a:t>
            </a:r>
            <a:r>
              <a:rPr lang="de-DE" dirty="0" err="1" smtClean="0"/>
              <a:t>Millard</a:t>
            </a:r>
            <a:endParaRPr lang="de-DE" dirty="0"/>
          </a:p>
        </p:txBody>
      </p:sp>
      <p:sp>
        <p:nvSpPr>
          <p:cNvPr id="2" name="Titel 1"/>
          <p:cNvSpPr>
            <a:spLocks noGrp="1"/>
          </p:cNvSpPr>
          <p:nvPr>
            <p:ph type="ctrTitle"/>
          </p:nvPr>
        </p:nvSpPr>
        <p:spPr>
          <a:xfrm>
            <a:off x="685800" y="3357562"/>
            <a:ext cx="7772400" cy="2643206"/>
          </a:xfrm>
        </p:spPr>
        <p:style>
          <a:lnRef idx="0">
            <a:schemeClr val="accent1"/>
          </a:lnRef>
          <a:fillRef idx="3">
            <a:schemeClr val="accent1"/>
          </a:fillRef>
          <a:effectRef idx="3">
            <a:schemeClr val="accent1"/>
          </a:effectRef>
          <a:fontRef idx="minor">
            <a:schemeClr val="lt1"/>
          </a:fontRef>
        </p:style>
        <p:txBody>
          <a:bodyPr>
            <a:normAutofit/>
          </a:bodyPr>
          <a:lstStyle/>
          <a:p>
            <a:r>
              <a:rPr lang="de-DE" baseline="0" dirty="0" smtClean="0"/>
              <a:t>Muss denn Leben Sünde sein? Versündigung und </a:t>
            </a:r>
            <a:r>
              <a:rPr lang="de-DE" baseline="0" dirty="0" err="1" smtClean="0"/>
              <a:t>Entsündigung</a:t>
            </a:r>
            <a:r>
              <a:rPr lang="de-DE" baseline="0" dirty="0" smtClean="0"/>
              <a:t> </a:t>
            </a:r>
            <a:br>
              <a:rPr lang="de-DE" baseline="0" dirty="0" smtClean="0"/>
            </a:br>
            <a:r>
              <a:rPr lang="de-DE" baseline="0" dirty="0" smtClean="0"/>
              <a:t>in biblischer Theologie</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14290"/>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t> 2. Was ist Sünde in der Bibel?</a:t>
            </a:r>
            <a:endParaRPr lang="de-DE" sz="1800" dirty="0">
              <a:latin typeface="+mn-lt"/>
            </a:endParaRPr>
          </a:p>
        </p:txBody>
      </p:sp>
      <p:sp>
        <p:nvSpPr>
          <p:cNvPr id="3" name="Textplatzhalter 2"/>
          <p:cNvSpPr>
            <a:spLocks noGrp="1"/>
          </p:cNvSpPr>
          <p:nvPr>
            <p:ph type="body" idx="1"/>
          </p:nvPr>
        </p:nvSpPr>
        <p:spPr>
          <a:xfrm>
            <a:off x="571472" y="1142984"/>
            <a:ext cx="4076728" cy="500066"/>
          </a:xfrm>
        </p:spPr>
        <p:txBody>
          <a:bodyPr/>
          <a:lstStyle/>
          <a:p>
            <a:r>
              <a:rPr lang="de-DE" dirty="0" smtClean="0"/>
              <a:t>Psalm 19</a:t>
            </a:r>
            <a:r>
              <a:rPr lang="de-DE" sz="2000" dirty="0" smtClean="0"/>
              <a:t> (Fortsetzung)</a:t>
            </a:r>
            <a:endParaRPr lang="de-DE" sz="2000" dirty="0"/>
          </a:p>
        </p:txBody>
      </p:sp>
      <p:sp>
        <p:nvSpPr>
          <p:cNvPr id="4" name="Textplatzhalter 3"/>
          <p:cNvSpPr>
            <a:spLocks noGrp="1"/>
          </p:cNvSpPr>
          <p:nvPr>
            <p:ph type="body" sz="half" idx="3"/>
          </p:nvPr>
        </p:nvSpPr>
        <p:spPr>
          <a:xfrm>
            <a:off x="6072198" y="1142984"/>
            <a:ext cx="2614602" cy="500066"/>
          </a:xfrm>
        </p:spPr>
        <p:txBody>
          <a:bodyPr/>
          <a:lstStyle/>
          <a:p>
            <a:r>
              <a:rPr lang="de-DE" dirty="0" smtClean="0"/>
              <a:t>Gliederung</a:t>
            </a:r>
            <a:endParaRPr lang="de-DE" dirty="0"/>
          </a:p>
        </p:txBody>
      </p:sp>
      <p:sp>
        <p:nvSpPr>
          <p:cNvPr id="5" name="Inhaltsplatzhalter 4"/>
          <p:cNvSpPr>
            <a:spLocks noGrp="1"/>
          </p:cNvSpPr>
          <p:nvPr>
            <p:ph sz="half" idx="2"/>
          </p:nvPr>
        </p:nvSpPr>
        <p:spPr>
          <a:xfrm>
            <a:off x="500034" y="1785926"/>
            <a:ext cx="4148166" cy="4714908"/>
          </a:xfrm>
        </p:spPr>
        <p:txBody>
          <a:bodyPr>
            <a:normAutofit lnSpcReduction="10000"/>
          </a:bodyPr>
          <a:lstStyle/>
          <a:p>
            <a:pPr>
              <a:buNone/>
            </a:pPr>
            <a:r>
              <a:rPr lang="de-DE" sz="1800" dirty="0" smtClean="0"/>
              <a:t>8   Die Weisung des </a:t>
            </a:r>
            <a:r>
              <a:rPr lang="de-DE" sz="1800" cap="small" dirty="0" smtClean="0"/>
              <a:t>Herrn</a:t>
            </a:r>
            <a:r>
              <a:rPr lang="de-DE" sz="1800" dirty="0" smtClean="0"/>
              <a:t> ist vollkommen,</a:t>
            </a:r>
            <a:br>
              <a:rPr lang="de-DE" sz="1800" dirty="0" smtClean="0"/>
            </a:br>
            <a:r>
              <a:rPr lang="de-DE" sz="1800" dirty="0" smtClean="0"/>
              <a:t>  sie gibt neues Leben.</a:t>
            </a:r>
          </a:p>
          <a:p>
            <a:pPr>
              <a:buNone/>
            </a:pPr>
            <a:r>
              <a:rPr lang="de-DE" sz="1800" dirty="0" smtClean="0"/>
              <a:t>     Das Zeugnis des </a:t>
            </a:r>
            <a:r>
              <a:rPr lang="de-DE" sz="1800" cap="small" dirty="0" smtClean="0"/>
              <a:t>Herrn</a:t>
            </a:r>
            <a:r>
              <a:rPr lang="de-DE" sz="1800" dirty="0" smtClean="0"/>
              <a:t> ist verlässlich,</a:t>
            </a:r>
            <a:br>
              <a:rPr lang="de-DE" sz="1800" dirty="0" smtClean="0"/>
            </a:br>
            <a:r>
              <a:rPr lang="de-DE" sz="1800" dirty="0" smtClean="0"/>
              <a:t>  es macht die Einfältigen weise.</a:t>
            </a:r>
          </a:p>
          <a:p>
            <a:pPr>
              <a:buNone/>
            </a:pPr>
            <a:r>
              <a:rPr lang="de-DE" sz="1800" dirty="0" smtClean="0"/>
              <a:t>9   Die Befehle des </a:t>
            </a:r>
            <a:r>
              <a:rPr lang="de-DE" sz="1800" cap="small" dirty="0" smtClean="0"/>
              <a:t>Herrn </a:t>
            </a:r>
            <a:r>
              <a:rPr lang="de-DE" sz="1800" dirty="0" smtClean="0"/>
              <a:t>sind gerecht,</a:t>
            </a:r>
            <a:br>
              <a:rPr lang="de-DE" sz="1800" dirty="0" smtClean="0"/>
            </a:br>
            <a:r>
              <a:rPr lang="de-DE" sz="1800" dirty="0" smtClean="0"/>
              <a:t>  sie erfreuen das Herz.</a:t>
            </a:r>
          </a:p>
          <a:p>
            <a:pPr>
              <a:buNone/>
            </a:pPr>
            <a:r>
              <a:rPr lang="de-DE" sz="1800" dirty="0" smtClean="0"/>
              <a:t>     Das Gebot des </a:t>
            </a:r>
            <a:r>
              <a:rPr lang="de-DE" sz="1800" cap="small" dirty="0" smtClean="0"/>
              <a:t>Herrn </a:t>
            </a:r>
            <a:r>
              <a:rPr lang="de-DE" sz="1800" dirty="0" smtClean="0"/>
              <a:t>ist lauter,</a:t>
            </a:r>
            <a:br>
              <a:rPr lang="de-DE" sz="1800" dirty="0" smtClean="0"/>
            </a:br>
            <a:r>
              <a:rPr lang="de-DE" sz="1800" dirty="0" smtClean="0"/>
              <a:t>  es erleuchtet die Augen.</a:t>
            </a:r>
          </a:p>
          <a:p>
            <a:pPr>
              <a:buNone/>
            </a:pPr>
            <a:r>
              <a:rPr lang="de-DE" sz="1800" dirty="0" smtClean="0"/>
              <a:t>10 Die Furcht des </a:t>
            </a:r>
            <a:r>
              <a:rPr lang="de-DE" sz="1800" cap="small" dirty="0" smtClean="0"/>
              <a:t>Herrn </a:t>
            </a:r>
            <a:r>
              <a:rPr lang="de-DE" sz="1800" dirty="0" smtClean="0"/>
              <a:t>ist rein,</a:t>
            </a:r>
            <a:br>
              <a:rPr lang="de-DE" sz="1800" dirty="0" smtClean="0"/>
            </a:br>
            <a:r>
              <a:rPr lang="de-DE" sz="1800" dirty="0" smtClean="0"/>
              <a:t>  sie hat für immer Bestand.</a:t>
            </a:r>
          </a:p>
          <a:p>
            <a:pPr>
              <a:buNone/>
            </a:pPr>
            <a:r>
              <a:rPr lang="de-DE" sz="1800" dirty="0" smtClean="0"/>
              <a:t>     Die Gesetze des </a:t>
            </a:r>
            <a:r>
              <a:rPr lang="de-DE" sz="1800" cap="small" dirty="0" smtClean="0"/>
              <a:t>Herrn </a:t>
            </a:r>
            <a:r>
              <a:rPr lang="de-DE" sz="1800" dirty="0" smtClean="0"/>
              <a:t>sind Wahrheit,</a:t>
            </a:r>
            <a:br>
              <a:rPr lang="de-DE" sz="1800" dirty="0" smtClean="0"/>
            </a:br>
            <a:r>
              <a:rPr lang="de-DE" sz="1800" dirty="0" smtClean="0"/>
              <a:t>  allesamt sind sie gerecht.</a:t>
            </a:r>
          </a:p>
          <a:p>
            <a:pPr>
              <a:buNone/>
            </a:pPr>
            <a:r>
              <a:rPr lang="de-DE" sz="1800" dirty="0" smtClean="0"/>
              <a:t>11 Kostbarer sind sie als Gold,</a:t>
            </a:r>
            <a:br>
              <a:rPr lang="de-DE" sz="1800" dirty="0" smtClean="0"/>
            </a:br>
            <a:r>
              <a:rPr lang="de-DE" sz="1800" dirty="0" smtClean="0"/>
              <a:t>  als viel feines Gold,</a:t>
            </a:r>
          </a:p>
          <a:p>
            <a:pPr>
              <a:buNone/>
            </a:pPr>
            <a:r>
              <a:rPr lang="de-DE" sz="1800" dirty="0" smtClean="0"/>
              <a:t>     und süßer als Honig,</a:t>
            </a:r>
            <a:br>
              <a:rPr lang="de-DE" sz="1800" dirty="0" smtClean="0"/>
            </a:br>
            <a:r>
              <a:rPr lang="de-DE" sz="1800" dirty="0" smtClean="0"/>
              <a:t>  als Wabenseim.</a:t>
            </a:r>
          </a:p>
          <a:p>
            <a:pPr>
              <a:buNone/>
            </a:pPr>
            <a:endParaRPr lang="de-DE" sz="1800" dirty="0"/>
          </a:p>
        </p:txBody>
      </p:sp>
      <p:sp>
        <p:nvSpPr>
          <p:cNvPr id="6" name="Inhaltsplatzhalter 5"/>
          <p:cNvSpPr>
            <a:spLocks noGrp="1"/>
          </p:cNvSpPr>
          <p:nvPr>
            <p:ph sz="half" idx="4"/>
          </p:nvPr>
        </p:nvSpPr>
        <p:spPr>
          <a:xfrm>
            <a:off x="5000628" y="1785926"/>
            <a:ext cx="3786214" cy="4714908"/>
          </a:xfrm>
        </p:spPr>
        <p:txBody>
          <a:bodyPr>
            <a:normAutofit fontScale="85000" lnSpcReduction="20000"/>
          </a:bodyPr>
          <a:lstStyle/>
          <a:p>
            <a:r>
              <a:rPr lang="de-DE" sz="2400" dirty="0" smtClean="0"/>
              <a:t>V. 1	 Überschrift</a:t>
            </a:r>
          </a:p>
          <a:p>
            <a:r>
              <a:rPr lang="de-DE" sz="2400" dirty="0" smtClean="0"/>
              <a:t>V. 2-7 die geordnete                 	  Schöpfung</a:t>
            </a:r>
          </a:p>
          <a:p>
            <a:r>
              <a:rPr lang="de-DE" sz="2400" dirty="0" smtClean="0"/>
              <a:t>V. 8-11 die vollkommene </a:t>
            </a:r>
            <a:br>
              <a:rPr lang="de-DE" sz="2400" dirty="0" smtClean="0"/>
            </a:br>
            <a:r>
              <a:rPr lang="de-DE" sz="2400" dirty="0" smtClean="0"/>
              <a:t>	  Weisung</a:t>
            </a:r>
          </a:p>
          <a:p>
            <a:r>
              <a:rPr lang="de-DE" sz="2400" dirty="0" smtClean="0"/>
              <a:t>V. 12-15 die Schuld</a:t>
            </a:r>
            <a:br>
              <a:rPr lang="de-DE" sz="2400" dirty="0" smtClean="0"/>
            </a:br>
            <a:r>
              <a:rPr lang="de-DE" sz="2400" dirty="0" smtClean="0"/>
              <a:t>	  des Menschen</a:t>
            </a:r>
          </a:p>
          <a:p>
            <a:pPr>
              <a:buNone/>
            </a:pPr>
            <a:endParaRPr lang="de-DE" dirty="0" smtClean="0"/>
          </a:p>
          <a:p>
            <a:pPr>
              <a:buNone/>
            </a:pPr>
            <a:r>
              <a:rPr lang="de-DE" sz="2400" dirty="0" smtClean="0">
                <a:solidFill>
                  <a:schemeClr val="accent1"/>
                </a:solidFill>
              </a:rPr>
              <a:t>Stichworte:</a:t>
            </a:r>
          </a:p>
          <a:p>
            <a:r>
              <a:rPr lang="de-DE" sz="2400" dirty="0" smtClean="0"/>
              <a:t>Überleitung v.7 zu v.8-11</a:t>
            </a:r>
          </a:p>
          <a:p>
            <a:r>
              <a:rPr lang="de-DE" sz="2400" dirty="0" smtClean="0"/>
              <a:t>Kapitälchen „</a:t>
            </a:r>
            <a:r>
              <a:rPr lang="de-DE" sz="2400" cap="small" dirty="0" smtClean="0"/>
              <a:t>Herr</a:t>
            </a:r>
            <a:r>
              <a:rPr lang="de-DE" sz="2400" dirty="0" smtClean="0"/>
              <a:t>“: Gottesname</a:t>
            </a:r>
          </a:p>
          <a:p>
            <a:r>
              <a:rPr lang="de-DE" sz="2400" dirty="0" smtClean="0"/>
              <a:t>synchron / diachron: </a:t>
            </a:r>
            <a:br>
              <a:rPr lang="de-DE" sz="2400" dirty="0" smtClean="0"/>
            </a:br>
            <a:r>
              <a:rPr lang="de-DE" sz="2400" dirty="0" smtClean="0"/>
              <a:t>auch ein zusammengesetzter Text hat einen Sinn</a:t>
            </a:r>
          </a:p>
          <a:p>
            <a:r>
              <a:rPr lang="de-DE" sz="2400" dirty="0" smtClean="0"/>
              <a:t>„spät“ – bitte ohne negative Wertung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3050"/>
            <a:ext cx="8429684" cy="72705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t>2. Was ist Sünde in der Bibel?</a:t>
            </a:r>
            <a:endParaRPr lang="de-DE" sz="1800" dirty="0">
              <a:latin typeface="+mn-lt"/>
            </a:endParaRPr>
          </a:p>
        </p:txBody>
      </p:sp>
      <p:sp>
        <p:nvSpPr>
          <p:cNvPr id="3" name="Textplatzhalter 2"/>
          <p:cNvSpPr>
            <a:spLocks noGrp="1"/>
          </p:cNvSpPr>
          <p:nvPr>
            <p:ph type="body" idx="1"/>
          </p:nvPr>
        </p:nvSpPr>
        <p:spPr>
          <a:xfrm>
            <a:off x="642910" y="1142984"/>
            <a:ext cx="4005290" cy="428628"/>
          </a:xfrm>
        </p:spPr>
        <p:txBody>
          <a:bodyPr/>
          <a:lstStyle/>
          <a:p>
            <a:r>
              <a:rPr lang="de-DE" dirty="0" smtClean="0"/>
              <a:t>Psalm 19 </a:t>
            </a:r>
            <a:r>
              <a:rPr lang="de-DE" sz="2000" dirty="0" smtClean="0"/>
              <a:t>(Fortsetzung)</a:t>
            </a:r>
            <a:endParaRPr lang="de-DE" sz="2000" dirty="0"/>
          </a:p>
        </p:txBody>
      </p:sp>
      <p:sp>
        <p:nvSpPr>
          <p:cNvPr id="4" name="Textplatzhalter 3"/>
          <p:cNvSpPr>
            <a:spLocks noGrp="1"/>
          </p:cNvSpPr>
          <p:nvPr>
            <p:ph type="body" sz="half" idx="3"/>
          </p:nvPr>
        </p:nvSpPr>
        <p:spPr>
          <a:xfrm>
            <a:off x="5786446" y="1142984"/>
            <a:ext cx="2900354" cy="500066"/>
          </a:xfrm>
        </p:spPr>
        <p:txBody>
          <a:bodyPr/>
          <a:lstStyle/>
          <a:p>
            <a:r>
              <a:rPr lang="de-DE" dirty="0" smtClean="0"/>
              <a:t>Gliederung</a:t>
            </a:r>
            <a:endParaRPr lang="de-DE" dirty="0"/>
          </a:p>
        </p:txBody>
      </p:sp>
      <p:sp>
        <p:nvSpPr>
          <p:cNvPr id="5" name="Inhaltsplatzhalter 4"/>
          <p:cNvSpPr>
            <a:spLocks noGrp="1"/>
          </p:cNvSpPr>
          <p:nvPr>
            <p:ph sz="half" idx="2"/>
          </p:nvPr>
        </p:nvSpPr>
        <p:spPr>
          <a:xfrm>
            <a:off x="285720" y="1714488"/>
            <a:ext cx="5357850" cy="4857784"/>
          </a:xfrm>
        </p:spPr>
        <p:txBody>
          <a:bodyPr>
            <a:normAutofit/>
          </a:bodyPr>
          <a:lstStyle/>
          <a:p>
            <a:pPr>
              <a:buNone/>
            </a:pPr>
            <a:r>
              <a:rPr lang="de-DE" sz="1800" dirty="0" smtClean="0"/>
              <a:t>12 Auch dein Diener lässt sich warnen durch sie,</a:t>
            </a:r>
            <a:br>
              <a:rPr lang="de-DE" sz="1800" dirty="0" smtClean="0"/>
            </a:br>
            <a:r>
              <a:rPr lang="de-DE" sz="1800" dirty="0" smtClean="0"/>
              <a:t>  wer sie hält, hat reichen Lohn.</a:t>
            </a:r>
          </a:p>
          <a:p>
            <a:pPr>
              <a:buNone/>
            </a:pPr>
            <a:r>
              <a:rPr lang="de-DE" sz="1800" dirty="0" smtClean="0"/>
              <a:t>13 Aber wer kennt alle Verfehlungen?</a:t>
            </a:r>
            <a:br>
              <a:rPr lang="de-DE" sz="1800" dirty="0" smtClean="0"/>
            </a:br>
            <a:r>
              <a:rPr lang="de-DE" sz="1800" dirty="0" smtClean="0"/>
              <a:t>  Sprich mich frei von denen, die mir verborgen sind.</a:t>
            </a:r>
          </a:p>
          <a:p>
            <a:pPr>
              <a:buNone/>
            </a:pPr>
            <a:r>
              <a:rPr lang="de-DE" sz="1800" dirty="0" smtClean="0"/>
              <a:t>14 Auch vor vermessenen Menschen bewahre deinen Diener,</a:t>
            </a:r>
            <a:br>
              <a:rPr lang="de-DE" sz="1800" dirty="0" smtClean="0"/>
            </a:br>
            <a:r>
              <a:rPr lang="de-DE" sz="1800" dirty="0" smtClean="0"/>
              <a:t>  dass sie nicht über mich herrschen.</a:t>
            </a:r>
          </a:p>
          <a:p>
            <a:pPr>
              <a:buNone/>
            </a:pPr>
            <a:r>
              <a:rPr lang="de-DE" sz="1800" dirty="0" smtClean="0"/>
              <a:t>     Dann bin ich schuldlos,</a:t>
            </a:r>
            <a:br>
              <a:rPr lang="de-DE" sz="1800" dirty="0" smtClean="0"/>
            </a:br>
            <a:r>
              <a:rPr lang="de-DE" sz="1800" dirty="0" smtClean="0"/>
              <a:t>  und frei von jedem Vergehen.</a:t>
            </a:r>
          </a:p>
          <a:p>
            <a:pPr>
              <a:buNone/>
            </a:pPr>
            <a:r>
              <a:rPr lang="de-DE" sz="1800" dirty="0" smtClean="0"/>
              <a:t>15 Lass dir die Worte meines Mundes gefallen,</a:t>
            </a:r>
            <a:br>
              <a:rPr lang="de-DE" sz="1800" dirty="0" smtClean="0"/>
            </a:br>
            <a:r>
              <a:rPr lang="de-DE" sz="1800" dirty="0" smtClean="0"/>
              <a:t>  Und das Sinnen meines Herzens gelange zu dir,</a:t>
            </a:r>
            <a:br>
              <a:rPr lang="de-DE" sz="1800" dirty="0" smtClean="0"/>
            </a:br>
            <a:r>
              <a:rPr lang="de-DE" sz="1800" dirty="0" smtClean="0"/>
              <a:t>  </a:t>
            </a:r>
            <a:r>
              <a:rPr lang="de-DE" sz="1800" cap="small" dirty="0" smtClean="0"/>
              <a:t>Herr</a:t>
            </a:r>
            <a:r>
              <a:rPr lang="de-DE" sz="1800" dirty="0" smtClean="0"/>
              <a:t>, mein Fels und mein Erlöser.</a:t>
            </a:r>
          </a:p>
          <a:p>
            <a:pPr>
              <a:buNone/>
            </a:pPr>
            <a:endParaRPr lang="de-DE" sz="1800" dirty="0" smtClean="0"/>
          </a:p>
          <a:p>
            <a:pPr>
              <a:buNone/>
            </a:pPr>
            <a:endParaRPr lang="de-DE" sz="1800" dirty="0" smtClean="0"/>
          </a:p>
          <a:p>
            <a:pPr>
              <a:buNone/>
            </a:pPr>
            <a:r>
              <a:rPr lang="de-DE" sz="1800" dirty="0" smtClean="0"/>
              <a:t>(zitierte Übersetzung: Zürcher Bibel 20007, Zürich 2007)</a:t>
            </a:r>
            <a:endParaRPr lang="de-DE" sz="1800" dirty="0"/>
          </a:p>
        </p:txBody>
      </p:sp>
      <p:sp>
        <p:nvSpPr>
          <p:cNvPr id="6" name="Inhaltsplatzhalter 5"/>
          <p:cNvSpPr>
            <a:spLocks noGrp="1"/>
          </p:cNvSpPr>
          <p:nvPr>
            <p:ph sz="half" idx="4"/>
          </p:nvPr>
        </p:nvSpPr>
        <p:spPr>
          <a:xfrm>
            <a:off x="5857884" y="1785926"/>
            <a:ext cx="3000396" cy="4857784"/>
          </a:xfrm>
        </p:spPr>
        <p:txBody>
          <a:bodyPr>
            <a:normAutofit fontScale="70000" lnSpcReduction="20000"/>
          </a:bodyPr>
          <a:lstStyle/>
          <a:p>
            <a:r>
              <a:rPr lang="de-DE" dirty="0" smtClean="0"/>
              <a:t>V. 1	 Überschrift</a:t>
            </a:r>
          </a:p>
          <a:p>
            <a:r>
              <a:rPr lang="de-DE" dirty="0" smtClean="0"/>
              <a:t>V. 2-7   die geordnete                 	  Schöpfung</a:t>
            </a:r>
          </a:p>
          <a:p>
            <a:r>
              <a:rPr lang="de-DE" dirty="0" smtClean="0"/>
              <a:t>V. 8-11 die vollkommene </a:t>
            </a:r>
            <a:br>
              <a:rPr lang="de-DE" dirty="0" smtClean="0"/>
            </a:br>
            <a:r>
              <a:rPr lang="de-DE" dirty="0" smtClean="0"/>
              <a:t>	   Weisung</a:t>
            </a:r>
          </a:p>
          <a:p>
            <a:r>
              <a:rPr lang="de-DE" dirty="0" smtClean="0"/>
              <a:t>V. 12-15 die Schuld</a:t>
            </a:r>
            <a:br>
              <a:rPr lang="de-DE" dirty="0" smtClean="0"/>
            </a:br>
            <a:r>
              <a:rPr lang="de-DE" dirty="0" smtClean="0"/>
              <a:t>	   des Menschen</a:t>
            </a:r>
          </a:p>
          <a:p>
            <a:pPr>
              <a:buNone/>
            </a:pPr>
            <a:endParaRPr lang="de-DE" dirty="0" smtClean="0"/>
          </a:p>
          <a:p>
            <a:pPr>
              <a:buNone/>
            </a:pPr>
            <a:r>
              <a:rPr lang="de-DE" dirty="0" smtClean="0">
                <a:solidFill>
                  <a:schemeClr val="accent1"/>
                </a:solidFill>
              </a:rPr>
              <a:t>Stichworte zur Interpretation:</a:t>
            </a:r>
          </a:p>
          <a:p>
            <a:r>
              <a:rPr lang="de-DE" dirty="0" smtClean="0"/>
              <a:t>Gedankenentwicklung des Psalms v.12-15 aus v.1-11</a:t>
            </a:r>
          </a:p>
          <a:p>
            <a:r>
              <a:rPr lang="de-DE" dirty="0" smtClean="0"/>
              <a:t>Kollektivschuld und Schuldbewusstsein (v.14)</a:t>
            </a:r>
          </a:p>
          <a:p>
            <a:r>
              <a:rPr lang="de-DE" dirty="0" smtClean="0"/>
              <a:t>Text als Anregung einer inneren Bewegung</a:t>
            </a:r>
          </a:p>
          <a:p>
            <a:r>
              <a:rPr lang="de-DE" dirty="0" smtClean="0"/>
              <a:t>Beachtung von vorgegebenen Einheiten ergibt: Schuld gegen die </a:t>
            </a:r>
            <a:r>
              <a:rPr lang="de-DE" dirty="0" err="1" smtClean="0"/>
              <a:t>Tora</a:t>
            </a:r>
            <a:r>
              <a:rPr lang="de-DE" dirty="0" smtClean="0"/>
              <a:t> als Weltordnung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65403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2. Was ist Sünde in der Bibel?</a:t>
            </a:r>
            <a:endParaRPr lang="de-DE" sz="1800" dirty="0">
              <a:latin typeface="+mn-lt"/>
            </a:endParaRPr>
          </a:p>
        </p:txBody>
      </p:sp>
      <p:sp>
        <p:nvSpPr>
          <p:cNvPr id="3" name="Inhaltsplatzhalter 2"/>
          <p:cNvSpPr>
            <a:spLocks noGrp="1"/>
          </p:cNvSpPr>
          <p:nvPr>
            <p:ph sz="quarter" idx="1"/>
          </p:nvPr>
        </p:nvSpPr>
        <p:spPr>
          <a:xfrm>
            <a:off x="285720" y="1142984"/>
            <a:ext cx="8501122" cy="5481662"/>
          </a:xfrm>
        </p:spPr>
        <p:txBody>
          <a:bodyPr>
            <a:normAutofit fontScale="92500" lnSpcReduction="10000"/>
          </a:bodyPr>
          <a:lstStyle/>
          <a:p>
            <a:r>
              <a:rPr lang="de-DE" sz="2800" dirty="0" smtClean="0"/>
              <a:t>Beispiel aus einem prophetischen Text</a:t>
            </a:r>
            <a:br>
              <a:rPr lang="de-DE" sz="2800" dirty="0" smtClean="0"/>
            </a:br>
            <a:endParaRPr lang="de-DE" sz="2800" dirty="0" smtClean="0"/>
          </a:p>
          <a:p>
            <a:r>
              <a:rPr lang="de-DE" sz="2400" dirty="0" err="1" smtClean="0"/>
              <a:t>Jesaja</a:t>
            </a:r>
            <a:r>
              <a:rPr lang="de-DE" sz="2400" dirty="0" smtClean="0"/>
              <a:t> lernt, was Sünde ist, beiläufig während einer Vision Gottes im Tempel kennen. Nachdem die Serafim ihr dreimaliges “Heilig” ausgerufen haben, antwortet </a:t>
            </a:r>
            <a:r>
              <a:rPr lang="de-DE" sz="2400" dirty="0" err="1" smtClean="0"/>
              <a:t>Jesaja</a:t>
            </a:r>
            <a:r>
              <a:rPr lang="de-DE" sz="2400" dirty="0" smtClean="0"/>
              <a:t>:</a:t>
            </a:r>
            <a:br>
              <a:rPr lang="de-DE" sz="2400" dirty="0" smtClean="0"/>
            </a:br>
            <a:r>
              <a:rPr lang="de-DE" sz="2400" dirty="0" smtClean="0"/>
              <a:t/>
            </a:r>
            <a:br>
              <a:rPr lang="de-DE" sz="2400" dirty="0" smtClean="0"/>
            </a:br>
            <a:r>
              <a:rPr lang="de-DE" sz="2400" dirty="0" smtClean="0"/>
              <a:t>“Wehe mir, ich bin verloren! </a:t>
            </a:r>
            <a:br>
              <a:rPr lang="de-DE" sz="2400" dirty="0" smtClean="0"/>
            </a:br>
            <a:r>
              <a:rPr lang="de-DE" sz="2400" dirty="0" smtClean="0"/>
              <a:t>Denn ich bin ein Mensch mit unreinen Lippen, </a:t>
            </a:r>
            <a:br>
              <a:rPr lang="de-DE" sz="2400" dirty="0" smtClean="0"/>
            </a:br>
            <a:r>
              <a:rPr lang="de-DE" sz="2400" dirty="0" smtClean="0"/>
              <a:t>und ich wohne in einem Volk mit unreinen Lippen,</a:t>
            </a:r>
            <a:br>
              <a:rPr lang="de-DE" sz="2400" dirty="0" smtClean="0"/>
            </a:br>
            <a:r>
              <a:rPr lang="de-DE" sz="2400" dirty="0" smtClean="0"/>
              <a:t>und meine Augen haben den </a:t>
            </a:r>
            <a:r>
              <a:rPr lang="de-DE" sz="2400" cap="small" dirty="0" smtClean="0"/>
              <a:t>Herrn</a:t>
            </a:r>
            <a:r>
              <a:rPr lang="de-DE" sz="2400" dirty="0" smtClean="0"/>
              <a:t> der Heerscharen gesehen.” (</a:t>
            </a:r>
            <a:r>
              <a:rPr lang="de-DE" sz="2400" dirty="0" err="1" smtClean="0"/>
              <a:t>Jes</a:t>
            </a:r>
            <a:r>
              <a:rPr lang="de-DE" sz="2400" dirty="0" smtClean="0"/>
              <a:t> 6,5)</a:t>
            </a:r>
          </a:p>
          <a:p>
            <a:endParaRPr lang="de-DE" sz="2400" dirty="0" smtClean="0"/>
          </a:p>
          <a:p>
            <a:pPr>
              <a:buNone/>
            </a:pPr>
            <a:r>
              <a:rPr lang="de-DE" sz="2400" dirty="0" smtClean="0"/>
              <a:t>Was hat der kleine </a:t>
            </a:r>
            <a:r>
              <a:rPr lang="de-DE" sz="2400" dirty="0" err="1" smtClean="0"/>
              <a:t>Jesaja</a:t>
            </a:r>
            <a:r>
              <a:rPr lang="de-DE" sz="2400" dirty="0" smtClean="0"/>
              <a:t> vor der Belehrung durch die Serafim (also „in der Schule“) gelernt?</a:t>
            </a:r>
          </a:p>
          <a:p>
            <a:r>
              <a:rPr lang="de-DE" sz="2400" dirty="0" smtClean="0"/>
              <a:t>unrein – ein Relationsbegriff : unrein für etwas</a:t>
            </a:r>
          </a:p>
          <a:p>
            <a:r>
              <a:rPr lang="de-DE" sz="2400" dirty="0" smtClean="0"/>
              <a:t>rein/unrein wird ein </a:t>
            </a:r>
            <a:r>
              <a:rPr lang="de-DE" sz="2400" dirty="0" err="1" smtClean="0"/>
              <a:t>Kategoriebegriff</a:t>
            </a:r>
            <a:r>
              <a:rPr lang="de-DE" sz="2400" dirty="0" smtClean="0"/>
              <a:t>, wenn die Relation dominant wird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654032"/>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 2. Was ist Sünde in der Bibel?</a:t>
            </a:r>
            <a:endParaRPr lang="de-DE" sz="1800" dirty="0">
              <a:latin typeface="+mn-lt"/>
            </a:endParaRPr>
          </a:p>
        </p:txBody>
      </p:sp>
      <p:sp>
        <p:nvSpPr>
          <p:cNvPr id="3" name="Inhaltsplatzhalter 2"/>
          <p:cNvSpPr>
            <a:spLocks noGrp="1"/>
          </p:cNvSpPr>
          <p:nvPr>
            <p:ph sz="quarter" idx="1"/>
          </p:nvPr>
        </p:nvSpPr>
        <p:spPr>
          <a:xfrm>
            <a:off x="357158" y="1447800"/>
            <a:ext cx="8329642" cy="4572000"/>
          </a:xfrm>
        </p:spPr>
        <p:txBody>
          <a:bodyPr>
            <a:normAutofit fontScale="92500" lnSpcReduction="20000"/>
          </a:bodyPr>
          <a:lstStyle/>
          <a:p>
            <a:r>
              <a:rPr lang="de-DE" dirty="0" err="1" smtClean="0"/>
              <a:t>Serafen</a:t>
            </a:r>
            <a:r>
              <a:rPr lang="de-DE" dirty="0" smtClean="0"/>
              <a:t> sind: </a:t>
            </a:r>
            <a:br>
              <a:rPr lang="de-DE" dirty="0" smtClean="0"/>
            </a:br>
            <a:r>
              <a:rPr lang="de-DE" dirty="0" smtClean="0"/>
              <a:t>- 6-fach geflügelte Wesen </a:t>
            </a:r>
            <a:br>
              <a:rPr lang="de-DE" dirty="0" smtClean="0"/>
            </a:br>
            <a:r>
              <a:rPr lang="de-DE" dirty="0" smtClean="0"/>
              <a:t>- Sie wären als Mischwesen eigentlich unrein </a:t>
            </a:r>
            <a:br>
              <a:rPr lang="de-DE" dirty="0" smtClean="0"/>
            </a:br>
            <a:r>
              <a:rPr lang="de-DE" dirty="0" smtClean="0"/>
              <a:t>- also: „Unreines“ kann heilig sein</a:t>
            </a:r>
          </a:p>
          <a:p>
            <a:r>
              <a:rPr lang="de-DE" dirty="0" smtClean="0"/>
              <a:t>In </a:t>
            </a:r>
            <a:r>
              <a:rPr lang="de-DE" dirty="0" err="1" smtClean="0"/>
              <a:t>Jes</a:t>
            </a:r>
            <a:r>
              <a:rPr lang="de-DE" dirty="0" smtClean="0"/>
              <a:t> 6 könnten es geflügelte schlangenartige Wesen sein</a:t>
            </a:r>
          </a:p>
          <a:p>
            <a:pPr>
              <a:buNone/>
            </a:pPr>
            <a:endParaRPr lang="de-DE" dirty="0" smtClean="0"/>
          </a:p>
          <a:p>
            <a:r>
              <a:rPr lang="de-DE" dirty="0" smtClean="0"/>
              <a:t>Die himmlischen Wesen, die Serafim, führen dann einen Reinigungsvorgang durch, indem sie symbolisch glühende Kohlen an die Lippen </a:t>
            </a:r>
            <a:r>
              <a:rPr lang="de-DE" dirty="0" err="1" smtClean="0"/>
              <a:t>Jesajas</a:t>
            </a:r>
            <a:r>
              <a:rPr lang="de-DE" dirty="0" smtClean="0"/>
              <a:t> halten. </a:t>
            </a:r>
          </a:p>
          <a:p>
            <a:r>
              <a:rPr lang="de-DE" dirty="0" smtClean="0"/>
              <a:t>Gegenüber </a:t>
            </a:r>
            <a:r>
              <a:rPr lang="de-DE" dirty="0" err="1" smtClean="0"/>
              <a:t>Jesaja</a:t>
            </a:r>
            <a:r>
              <a:rPr lang="de-DE" dirty="0" smtClean="0"/>
              <a:t> erklären die Serafim wie </a:t>
            </a:r>
            <a:r>
              <a:rPr lang="de-DE" dirty="0" err="1" smtClean="0"/>
              <a:t>Deuteengel</a:t>
            </a:r>
            <a:r>
              <a:rPr lang="de-DE" dirty="0" smtClean="0"/>
              <a:t> diese Entsühnungshandlung: </a:t>
            </a:r>
            <a:br>
              <a:rPr lang="de-DE" dirty="0" smtClean="0"/>
            </a:br>
            <a:r>
              <a:rPr lang="de-DE" dirty="0" smtClean="0"/>
              <a:t>“Sieh, hat das deine Lippen berührt, </a:t>
            </a:r>
            <a:br>
              <a:rPr lang="de-DE" dirty="0" smtClean="0"/>
            </a:br>
            <a:r>
              <a:rPr lang="de-DE" dirty="0" smtClean="0"/>
              <a:t>so verschwindet deine Schuld, und deine Sünde wird gesühnt.” </a:t>
            </a:r>
            <a:br>
              <a:rPr lang="de-DE" dirty="0" smtClean="0"/>
            </a:br>
            <a:r>
              <a:rPr lang="de-DE" dirty="0" smtClean="0"/>
              <a:t>(</a:t>
            </a:r>
            <a:r>
              <a:rPr lang="de-DE" dirty="0" err="1" smtClean="0"/>
              <a:t>Jes</a:t>
            </a:r>
            <a:r>
              <a:rPr lang="de-DE" dirty="0" smtClean="0"/>
              <a:t> 6,7)</a:t>
            </a:r>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 2. Was ist Sünde in der Bibel?</a:t>
            </a:r>
            <a:endParaRPr lang="de-DE" sz="1800" dirty="0">
              <a:latin typeface="+mn-lt"/>
            </a:endParaRPr>
          </a:p>
        </p:txBody>
      </p:sp>
      <p:sp>
        <p:nvSpPr>
          <p:cNvPr id="5" name="Inhaltsplatzhalter 4"/>
          <p:cNvSpPr>
            <a:spLocks noGrp="1"/>
          </p:cNvSpPr>
          <p:nvPr>
            <p:ph sz="quarter" idx="1"/>
          </p:nvPr>
        </p:nvSpPr>
        <p:spPr>
          <a:xfrm>
            <a:off x="428596" y="1447800"/>
            <a:ext cx="8258204" cy="4981596"/>
          </a:xfrm>
        </p:spPr>
        <p:txBody>
          <a:bodyPr>
            <a:normAutofit lnSpcReduction="10000"/>
          </a:bodyPr>
          <a:lstStyle/>
          <a:p>
            <a:r>
              <a:rPr lang="de-DE" dirty="0" smtClean="0"/>
              <a:t>Reinheit ist in der Hebräischen Bibel mehr als das Ergebnis von Waschen</a:t>
            </a:r>
          </a:p>
          <a:p>
            <a:pPr>
              <a:buNone/>
            </a:pPr>
            <a:r>
              <a:rPr lang="de-DE" dirty="0" smtClean="0"/>
              <a:t>Aber:</a:t>
            </a:r>
          </a:p>
          <a:p>
            <a:r>
              <a:rPr lang="de-DE" dirty="0" smtClean="0"/>
              <a:t>Waschen kann aber auch zur Reinheit führen</a:t>
            </a:r>
          </a:p>
          <a:p>
            <a:r>
              <a:rPr lang="de-DE" dirty="0" smtClean="0"/>
              <a:t>„Badewannen“ sind archäologisch selten belegt</a:t>
            </a:r>
          </a:p>
          <a:p>
            <a:r>
              <a:rPr lang="de-DE" dirty="0" smtClean="0"/>
              <a:t>Wasserknappheit im Osten und Sünden des Landes</a:t>
            </a:r>
          </a:p>
          <a:p>
            <a:pPr>
              <a:buNone/>
            </a:pPr>
            <a:r>
              <a:rPr lang="de-DE" dirty="0" smtClean="0"/>
              <a:t>Also: </a:t>
            </a:r>
          </a:p>
          <a:p>
            <a:r>
              <a:rPr lang="de-DE" dirty="0" smtClean="0"/>
              <a:t>andere Formen der Gewinnung von Reinheit durch wasserlose Reinigung und im übertragenen Sinne</a:t>
            </a:r>
          </a:p>
          <a:p>
            <a:pPr>
              <a:buNone/>
            </a:pPr>
            <a:endParaRPr lang="de-DE" dirty="0" smtClean="0"/>
          </a:p>
          <a:p>
            <a:r>
              <a:rPr lang="de-DE" dirty="0" smtClean="0"/>
              <a:t>Sonderproblem der </a:t>
            </a:r>
            <a:r>
              <a:rPr lang="de-DE" dirty="0" err="1" smtClean="0"/>
              <a:t>Qumrangemeinschaft</a:t>
            </a:r>
            <a:r>
              <a:rPr lang="de-DE" dirty="0" smtClean="0"/>
              <a:t>: Das besondere Achten auf die Reinheit ist ein Merkmal der Gemeinschaft</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142852"/>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 2. Was ist Sünde in der Bibel?</a:t>
            </a:r>
            <a:endParaRPr lang="de-DE" sz="1800" dirty="0">
              <a:latin typeface="+mn-lt"/>
            </a:endParaRPr>
          </a:p>
        </p:txBody>
      </p:sp>
      <p:sp>
        <p:nvSpPr>
          <p:cNvPr id="3" name="Inhaltsplatzhalter 2"/>
          <p:cNvSpPr>
            <a:spLocks noGrp="1"/>
          </p:cNvSpPr>
          <p:nvPr>
            <p:ph sz="quarter" idx="1"/>
          </p:nvPr>
        </p:nvSpPr>
        <p:spPr>
          <a:xfrm>
            <a:off x="571472" y="1071546"/>
            <a:ext cx="8115328" cy="4948254"/>
          </a:xfrm>
        </p:spPr>
        <p:txBody>
          <a:bodyPr>
            <a:normAutofit lnSpcReduction="10000"/>
          </a:bodyPr>
          <a:lstStyle/>
          <a:p>
            <a:pPr>
              <a:buNone/>
            </a:pPr>
            <a:r>
              <a:rPr lang="de-DE" sz="2800" dirty="0" smtClean="0"/>
              <a:t>Die Unterscheidung von profan und heilig strukturiert….</a:t>
            </a:r>
          </a:p>
          <a:p>
            <a:pPr>
              <a:buNone/>
            </a:pPr>
            <a:endParaRPr lang="de-DE" dirty="0" smtClean="0"/>
          </a:p>
          <a:p>
            <a:pPr>
              <a:buNone/>
            </a:pPr>
            <a:endParaRPr lang="de-DE" dirty="0" smtClean="0"/>
          </a:p>
          <a:p>
            <a:r>
              <a:rPr lang="de-DE" dirty="0" smtClean="0"/>
              <a:t>Ort</a:t>
            </a:r>
          </a:p>
          <a:p>
            <a:r>
              <a:rPr lang="de-DE" dirty="0" smtClean="0"/>
              <a:t>Zeit</a:t>
            </a:r>
          </a:p>
          <a:p>
            <a:r>
              <a:rPr lang="de-DE" dirty="0" smtClean="0"/>
              <a:t>Personen</a:t>
            </a:r>
          </a:p>
          <a:p>
            <a:pPr>
              <a:buNone/>
            </a:pPr>
            <a:r>
              <a:rPr lang="de-DE" dirty="0" smtClean="0"/>
              <a:t>	</a:t>
            </a:r>
          </a:p>
          <a:p>
            <a:pPr>
              <a:buNone/>
            </a:pPr>
            <a:endParaRPr lang="de-DE" dirty="0" smtClean="0"/>
          </a:p>
          <a:p>
            <a:pPr>
              <a:buNone/>
            </a:pPr>
            <a:r>
              <a:rPr lang="de-DE" dirty="0" smtClean="0"/>
              <a:t>der  </a:t>
            </a:r>
          </a:p>
          <a:p>
            <a:pPr>
              <a:buNone/>
            </a:pPr>
            <a:r>
              <a:rPr lang="de-DE" dirty="0" smtClean="0"/>
              <a:t>gesamten</a:t>
            </a:r>
          </a:p>
          <a:p>
            <a:pPr>
              <a:buNone/>
            </a:pPr>
            <a:r>
              <a:rPr lang="de-DE" dirty="0" smtClean="0"/>
              <a:t>Welt</a:t>
            </a:r>
          </a:p>
          <a:p>
            <a:endParaRPr lang="de-DE" dirty="0" smtClean="0"/>
          </a:p>
          <a:p>
            <a:endParaRPr lang="de-DE" dirty="0" smtClean="0"/>
          </a:p>
          <a:p>
            <a:endParaRPr lang="de-DE" dirty="0" smtClean="0"/>
          </a:p>
        </p:txBody>
      </p:sp>
      <p:pic>
        <p:nvPicPr>
          <p:cNvPr id="4" name="Inhaltsplatzhalter 4" descr="Schema_Heilig.jpg"/>
          <p:cNvPicPr>
            <a:picLocks noChangeAspect="1"/>
          </p:cNvPicPr>
          <p:nvPr/>
        </p:nvPicPr>
        <p:blipFill>
          <a:blip r:embed="rId3" cstate="print"/>
          <a:stretch>
            <a:fillRect/>
          </a:stretch>
        </p:blipFill>
        <p:spPr>
          <a:xfrm>
            <a:off x="2071670" y="1643050"/>
            <a:ext cx="6840000" cy="490333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14290"/>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t> 2. Was ist Sünde in der Bibel?</a:t>
            </a:r>
            <a:endParaRPr lang="de-DE" sz="1800" dirty="0">
              <a:latin typeface="+mn-lt"/>
            </a:endParaRPr>
          </a:p>
        </p:txBody>
      </p:sp>
      <p:sp>
        <p:nvSpPr>
          <p:cNvPr id="3" name="Inhaltsplatzhalter 2"/>
          <p:cNvSpPr>
            <a:spLocks noGrp="1"/>
          </p:cNvSpPr>
          <p:nvPr>
            <p:ph sz="quarter" idx="1"/>
          </p:nvPr>
        </p:nvSpPr>
        <p:spPr>
          <a:xfrm>
            <a:off x="357158" y="1447800"/>
            <a:ext cx="8329642" cy="5053034"/>
          </a:xfrm>
        </p:spPr>
        <p:txBody>
          <a:bodyPr/>
          <a:lstStyle/>
          <a:p>
            <a:r>
              <a:rPr lang="de-DE" dirty="0" smtClean="0"/>
              <a:t>Das Heilige kann entweiht, aber nicht </a:t>
            </a:r>
            <a:r>
              <a:rPr lang="de-DE" dirty="0" err="1" smtClean="0"/>
              <a:t>profanisiert</a:t>
            </a:r>
            <a:r>
              <a:rPr lang="de-DE" dirty="0" smtClean="0"/>
              <a:t> werden</a:t>
            </a:r>
          </a:p>
          <a:p>
            <a:r>
              <a:rPr lang="de-DE" dirty="0" smtClean="0"/>
              <a:t>Das Heilige kann entsühnen</a:t>
            </a:r>
          </a:p>
          <a:p>
            <a:r>
              <a:rPr lang="de-DE" dirty="0" smtClean="0"/>
              <a:t>Die Sünde kontaminiert aber das Heilige</a:t>
            </a:r>
          </a:p>
          <a:p>
            <a:pPr>
              <a:buNone/>
            </a:pPr>
            <a:r>
              <a:rPr lang="de-DE" dirty="0" smtClean="0"/>
              <a:t>Deshalb:</a:t>
            </a:r>
          </a:p>
          <a:p>
            <a:r>
              <a:rPr lang="de-DE" dirty="0" smtClean="0"/>
              <a:t>Notwendige Reinigung des Heiligen am Großen Versöhnungstag</a:t>
            </a:r>
          </a:p>
          <a:p>
            <a:endParaRPr lang="de-DE" dirty="0" smtClean="0"/>
          </a:p>
          <a:p>
            <a:endParaRPr lang="de-DE" dirty="0" smtClean="0"/>
          </a:p>
          <a:p>
            <a:endParaRPr lang="de-DE" dirty="0" smtClean="0"/>
          </a:p>
          <a:p>
            <a:endParaRPr lang="de-DE" dirty="0" smtClean="0"/>
          </a:p>
          <a:p>
            <a:endParaRPr lang="de-DE"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14290"/>
            <a:ext cx="8501122"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3. Wie wird der Mensch Sünde los?</a:t>
            </a:r>
            <a:endParaRPr lang="de-DE" sz="1800" dirty="0"/>
          </a:p>
        </p:txBody>
      </p:sp>
      <p:sp>
        <p:nvSpPr>
          <p:cNvPr id="3" name="Inhaltsplatzhalter 2"/>
          <p:cNvSpPr>
            <a:spLocks noGrp="1"/>
          </p:cNvSpPr>
          <p:nvPr>
            <p:ph sz="quarter" idx="1"/>
          </p:nvPr>
        </p:nvSpPr>
        <p:spPr>
          <a:xfrm>
            <a:off x="428596" y="1428736"/>
            <a:ext cx="8429684" cy="5000660"/>
          </a:xfrm>
        </p:spPr>
        <p:txBody>
          <a:bodyPr/>
          <a:lstStyle/>
          <a:p>
            <a:pPr>
              <a:buNone/>
            </a:pPr>
            <a:r>
              <a:rPr lang="de-DE" sz="4000" dirty="0" smtClean="0"/>
              <a:t>3. Wie wird der Mensch Sünde los?</a:t>
            </a:r>
          </a:p>
          <a:p>
            <a:pPr>
              <a:buNone/>
            </a:pPr>
            <a:endParaRPr lang="de-DE" sz="4000" dirty="0" smtClean="0"/>
          </a:p>
          <a:p>
            <a:pPr>
              <a:buNone/>
            </a:pPr>
            <a:r>
              <a:rPr lang="de-DE" sz="2400" dirty="0" smtClean="0"/>
              <a:t>Übersicht:</a:t>
            </a:r>
          </a:p>
          <a:p>
            <a:pPr>
              <a:buNone/>
            </a:pPr>
            <a:endParaRPr lang="de-DE" sz="2400" dirty="0" smtClean="0"/>
          </a:p>
          <a:p>
            <a:r>
              <a:rPr lang="de-DE" sz="2400" dirty="0" smtClean="0"/>
              <a:t>Allgemeines</a:t>
            </a:r>
          </a:p>
          <a:p>
            <a:r>
              <a:rPr lang="de-DE" sz="2400" dirty="0" smtClean="0"/>
              <a:t>Bedeutung und Funktion des Tempels</a:t>
            </a:r>
          </a:p>
          <a:p>
            <a:endParaRPr lang="de-DE" sz="2400" dirty="0" smtClean="0"/>
          </a:p>
          <a:p>
            <a:r>
              <a:rPr lang="de-DE" sz="2400" dirty="0" smtClean="0"/>
              <a:t>Psalmen</a:t>
            </a:r>
          </a:p>
          <a:p>
            <a:r>
              <a:rPr lang="de-DE" sz="2400" dirty="0" smtClean="0"/>
              <a:t>Exil und nachbiblisches Judentum</a:t>
            </a:r>
          </a:p>
          <a:p>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14290"/>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3. Wie wird der Mensch Sünde los?</a:t>
            </a:r>
            <a:endParaRPr lang="de-DE" sz="1800" dirty="0">
              <a:latin typeface="+mn-lt"/>
            </a:endParaRPr>
          </a:p>
        </p:txBody>
      </p:sp>
      <p:sp>
        <p:nvSpPr>
          <p:cNvPr id="6" name="Inhaltsplatzhalter 5"/>
          <p:cNvSpPr>
            <a:spLocks noGrp="1"/>
          </p:cNvSpPr>
          <p:nvPr>
            <p:ph sz="quarter" idx="1"/>
          </p:nvPr>
        </p:nvSpPr>
        <p:spPr>
          <a:xfrm>
            <a:off x="285720" y="1285860"/>
            <a:ext cx="8501122" cy="5357850"/>
          </a:xfrm>
        </p:spPr>
        <p:txBody>
          <a:bodyPr>
            <a:normAutofit lnSpcReduction="10000"/>
          </a:bodyPr>
          <a:lstStyle/>
          <a:p>
            <a:r>
              <a:rPr lang="de-DE" dirty="0" smtClean="0"/>
              <a:t>Sühnemittel sind z.B.:</a:t>
            </a:r>
          </a:p>
          <a:p>
            <a:pPr lvl="1"/>
            <a:r>
              <a:rPr lang="de-DE" sz="1600" dirty="0" smtClean="0"/>
              <a:t>Blut</a:t>
            </a:r>
          </a:p>
          <a:p>
            <a:pPr lvl="1"/>
            <a:r>
              <a:rPr lang="de-DE" sz="1600" dirty="0" smtClean="0"/>
              <a:t>nichtblutige Opfer als möglicher Ersatz zumindest bei bestimmten Opfern</a:t>
            </a:r>
          </a:p>
          <a:p>
            <a:pPr lvl="1"/>
            <a:r>
              <a:rPr lang="de-DE" sz="1600" dirty="0" smtClean="0"/>
              <a:t>Altar und Tempel</a:t>
            </a:r>
          </a:p>
          <a:p>
            <a:pPr lvl="1"/>
            <a:r>
              <a:rPr lang="de-DE" sz="1600" dirty="0" smtClean="0"/>
              <a:t>Doppelritus von Vertreibung und Opferung am Großen Versöhnungstag</a:t>
            </a:r>
          </a:p>
          <a:p>
            <a:pPr lvl="1"/>
            <a:r>
              <a:rPr lang="de-DE" sz="1600" dirty="0" smtClean="0"/>
              <a:t>Gebet</a:t>
            </a:r>
          </a:p>
          <a:p>
            <a:pPr lvl="1"/>
            <a:r>
              <a:rPr lang="de-DE" sz="1600" dirty="0" smtClean="0"/>
              <a:t>Vergebung</a:t>
            </a:r>
          </a:p>
          <a:p>
            <a:endParaRPr lang="de-DE" sz="1800" dirty="0" smtClean="0"/>
          </a:p>
          <a:p>
            <a:r>
              <a:rPr lang="de-DE" dirty="0" smtClean="0"/>
              <a:t>Trennung der unterschiedlichen Dimensionen von Schuld,</a:t>
            </a:r>
            <a:br>
              <a:rPr lang="de-DE" dirty="0" smtClean="0"/>
            </a:br>
            <a:r>
              <a:rPr lang="de-DE" dirty="0" smtClean="0"/>
              <a:t>die separat beseitigt werden muss, z.B.:</a:t>
            </a:r>
          </a:p>
          <a:p>
            <a:pPr lvl="1"/>
            <a:r>
              <a:rPr lang="de-DE" sz="1800" dirty="0" smtClean="0"/>
              <a:t>gegenüber Gott</a:t>
            </a:r>
          </a:p>
          <a:p>
            <a:pPr lvl="1"/>
            <a:r>
              <a:rPr lang="de-DE" sz="1800" dirty="0" smtClean="0"/>
              <a:t>gegenüber dem Mitmenschen</a:t>
            </a:r>
          </a:p>
          <a:p>
            <a:pPr lvl="1"/>
            <a:r>
              <a:rPr lang="de-DE" sz="1800" dirty="0" smtClean="0"/>
              <a:t>gegenüber Menschengruppe</a:t>
            </a:r>
          </a:p>
          <a:p>
            <a:pPr lvl="1"/>
            <a:r>
              <a:rPr lang="de-DE" sz="1800" dirty="0" smtClean="0"/>
              <a:t>gegenüber Institutionen</a:t>
            </a:r>
          </a:p>
          <a:p>
            <a:pPr lvl="1"/>
            <a:r>
              <a:rPr lang="de-DE" sz="1800" dirty="0" smtClean="0"/>
              <a:t>gegenüber der </a:t>
            </a:r>
            <a:r>
              <a:rPr lang="de-DE" sz="1800" dirty="0" err="1" smtClean="0"/>
              <a:t>Tora</a:t>
            </a:r>
            <a:r>
              <a:rPr lang="de-DE" sz="1800" dirty="0" smtClean="0"/>
              <a:t> / dem Recht </a:t>
            </a:r>
          </a:p>
          <a:p>
            <a:pPr lvl="1"/>
            <a:r>
              <a:rPr lang="de-DE" sz="1800" dirty="0" smtClean="0"/>
              <a:t>gegenüber … (ist offen für Ergänzungen)</a:t>
            </a:r>
            <a:endParaRPr lang="de-DE" sz="18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501122" cy="79690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3. Wie wird der Mensch Sünde los?</a:t>
            </a:r>
            <a:endParaRPr lang="de-DE" sz="1800" dirty="0">
              <a:latin typeface="+mn-lt"/>
            </a:endParaRPr>
          </a:p>
        </p:txBody>
      </p:sp>
      <p:sp>
        <p:nvSpPr>
          <p:cNvPr id="5" name="Inhaltsplatzhalter 4"/>
          <p:cNvSpPr>
            <a:spLocks noGrp="1"/>
          </p:cNvSpPr>
          <p:nvPr>
            <p:ph sz="quarter" idx="1"/>
          </p:nvPr>
        </p:nvSpPr>
        <p:spPr>
          <a:xfrm>
            <a:off x="285720" y="1447800"/>
            <a:ext cx="2571768" cy="4981596"/>
          </a:xfrm>
        </p:spPr>
        <p:txBody>
          <a:bodyPr>
            <a:normAutofit/>
          </a:bodyPr>
          <a:lstStyle/>
          <a:p>
            <a:pPr>
              <a:buNone/>
            </a:pPr>
            <a:r>
              <a:rPr lang="de-DE" sz="3300" dirty="0" err="1" smtClean="0"/>
              <a:t>DerTempel</a:t>
            </a:r>
            <a:r>
              <a:rPr lang="de-DE" sz="3300" dirty="0" smtClean="0"/>
              <a:t>-</a:t>
            </a:r>
            <a:br>
              <a:rPr lang="de-DE" sz="3300" dirty="0" smtClean="0"/>
            </a:br>
            <a:r>
              <a:rPr lang="de-DE" sz="3300" dirty="0" smtClean="0"/>
              <a:t>platz heute und damals </a:t>
            </a:r>
          </a:p>
          <a:p>
            <a:pPr>
              <a:buNone/>
            </a:pPr>
            <a:endParaRPr lang="de-DE" sz="2200" dirty="0" smtClean="0"/>
          </a:p>
          <a:p>
            <a:r>
              <a:rPr lang="de-DE" sz="2200" dirty="0" smtClean="0"/>
              <a:t>Heute steht auf dem Tempelplatz der Felsendom. Der Felsendom erinnert Muslime zusätzlich an den Ort der Himmelfahrt Mohammeds.</a:t>
            </a:r>
            <a:endParaRPr lang="de-DE" sz="2200" dirty="0"/>
          </a:p>
        </p:txBody>
      </p:sp>
      <p:sp>
        <p:nvSpPr>
          <p:cNvPr id="6" name="Inhaltsplatzhalter 5"/>
          <p:cNvSpPr>
            <a:spLocks noGrp="1"/>
          </p:cNvSpPr>
          <p:nvPr>
            <p:ph sz="quarter" idx="2"/>
          </p:nvPr>
        </p:nvSpPr>
        <p:spPr/>
        <p:txBody>
          <a:bodyPr>
            <a:normAutofit/>
          </a:bodyPr>
          <a:lstStyle/>
          <a:p>
            <a:endParaRPr lang="de-DE"/>
          </a:p>
        </p:txBody>
      </p:sp>
      <p:pic>
        <p:nvPicPr>
          <p:cNvPr id="4" name="Grafik 3" descr="Anita_Israel_14.jpg"/>
          <p:cNvPicPr>
            <a:picLocks noChangeAspect="1"/>
          </p:cNvPicPr>
          <p:nvPr/>
        </p:nvPicPr>
        <p:blipFill>
          <a:blip r:embed="rId3" cstate="print"/>
          <a:srcRect b="25264"/>
          <a:stretch>
            <a:fillRect/>
          </a:stretch>
        </p:blipFill>
        <p:spPr>
          <a:xfrm>
            <a:off x="2928926" y="1428736"/>
            <a:ext cx="5716800" cy="507596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57158" y="214290"/>
            <a:ext cx="8501122" cy="42862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endParaRPr lang="de-DE" sz="1800" dirty="0">
              <a:latin typeface="+mn-lt"/>
            </a:endParaRPr>
          </a:p>
        </p:txBody>
      </p:sp>
      <p:sp>
        <p:nvSpPr>
          <p:cNvPr id="5" name="Textplatzhalter 4"/>
          <p:cNvSpPr>
            <a:spLocks noGrp="1"/>
          </p:cNvSpPr>
          <p:nvPr>
            <p:ph type="body" idx="1"/>
          </p:nvPr>
        </p:nvSpPr>
        <p:spPr>
          <a:xfrm>
            <a:off x="357158" y="857232"/>
            <a:ext cx="4286280" cy="857256"/>
          </a:xfrm>
        </p:spPr>
        <p:txBody>
          <a:bodyPr/>
          <a:lstStyle/>
          <a:p>
            <a:r>
              <a:rPr lang="de-DE" sz="2000" b="0" dirty="0" smtClean="0"/>
              <a:t>Was haben Sie gelesen / gedacht ?</a:t>
            </a:r>
          </a:p>
          <a:p>
            <a:r>
              <a:rPr lang="de-DE" b="0" dirty="0" smtClean="0">
                <a:solidFill>
                  <a:schemeClr val="tx1"/>
                </a:solidFill>
                <a:latin typeface="+mn-lt"/>
              </a:rPr>
              <a:t>Leben + Sünde                Liebe ?</a:t>
            </a:r>
            <a:endParaRPr lang="de-DE" b="0" dirty="0">
              <a:solidFill>
                <a:schemeClr val="tx1"/>
              </a:solidFill>
              <a:latin typeface="+mn-lt"/>
            </a:endParaRPr>
          </a:p>
        </p:txBody>
      </p:sp>
      <p:sp>
        <p:nvSpPr>
          <p:cNvPr id="7" name="Textplatzhalter 6"/>
          <p:cNvSpPr>
            <a:spLocks noGrp="1"/>
          </p:cNvSpPr>
          <p:nvPr>
            <p:ph type="body" sz="half" idx="3"/>
          </p:nvPr>
        </p:nvSpPr>
        <p:spPr>
          <a:xfrm>
            <a:off x="5000628" y="1000108"/>
            <a:ext cx="3643338" cy="714380"/>
          </a:xfrm>
        </p:spPr>
        <p:txBody>
          <a:bodyPr/>
          <a:lstStyle/>
          <a:p>
            <a:r>
              <a:rPr lang="de-DE" sz="1800" b="0" dirty="0" smtClean="0">
                <a:solidFill>
                  <a:schemeClr val="tx1"/>
                </a:solidFill>
                <a:latin typeface="+mn-lt"/>
              </a:rPr>
              <a:t>Erinnerung an </a:t>
            </a:r>
            <a:br>
              <a:rPr lang="de-DE" sz="1800" b="0" dirty="0" smtClean="0">
                <a:solidFill>
                  <a:schemeClr val="tx1"/>
                </a:solidFill>
                <a:latin typeface="+mn-lt"/>
              </a:rPr>
            </a:br>
            <a:r>
              <a:rPr lang="de-DE" sz="1800" b="0" dirty="0" smtClean="0">
                <a:solidFill>
                  <a:schemeClr val="tx1"/>
                </a:solidFill>
                <a:latin typeface="+mn-lt"/>
              </a:rPr>
              <a:t>Z. Leander: Kann denn Liebe Sünde sein?</a:t>
            </a:r>
          </a:p>
        </p:txBody>
      </p:sp>
      <p:sp>
        <p:nvSpPr>
          <p:cNvPr id="6" name="Inhaltsplatzhalter 5"/>
          <p:cNvSpPr>
            <a:spLocks noGrp="1"/>
          </p:cNvSpPr>
          <p:nvPr>
            <p:ph sz="half" idx="2"/>
          </p:nvPr>
        </p:nvSpPr>
        <p:spPr>
          <a:xfrm>
            <a:off x="428596" y="2071678"/>
            <a:ext cx="8501122" cy="1071570"/>
          </a:xfrm>
        </p:spPr>
        <p:txBody>
          <a:bodyPr>
            <a:normAutofit/>
          </a:bodyPr>
          <a:lstStyle/>
          <a:p>
            <a:pPr>
              <a:buNone/>
            </a:pPr>
            <a:r>
              <a:rPr lang="de-DE" sz="2400" dirty="0" smtClean="0">
                <a:solidFill>
                  <a:schemeClr val="accent1"/>
                </a:solidFill>
              </a:rPr>
              <a:t>Einstieg des Vortrages:</a:t>
            </a:r>
          </a:p>
          <a:p>
            <a:pPr>
              <a:buNone/>
            </a:pPr>
            <a:r>
              <a:rPr lang="de-DE" dirty="0" smtClean="0"/>
              <a:t>Sünde in der Werbung  mit Motiven aus der sog. Sündenfallgeschichte</a:t>
            </a:r>
          </a:p>
          <a:p>
            <a:pPr>
              <a:buNone/>
            </a:pPr>
            <a:endParaRPr lang="de-DE" dirty="0"/>
          </a:p>
        </p:txBody>
      </p:sp>
      <p:sp>
        <p:nvSpPr>
          <p:cNvPr id="8" name="Inhaltsplatzhalter 7"/>
          <p:cNvSpPr>
            <a:spLocks noGrp="1"/>
          </p:cNvSpPr>
          <p:nvPr>
            <p:ph sz="half" idx="4"/>
          </p:nvPr>
        </p:nvSpPr>
        <p:spPr>
          <a:xfrm>
            <a:off x="428596" y="3143248"/>
            <a:ext cx="8501122" cy="3429024"/>
          </a:xfrm>
        </p:spPr>
        <p:txBody>
          <a:bodyPr>
            <a:normAutofit lnSpcReduction="10000"/>
          </a:bodyPr>
          <a:lstStyle/>
          <a:p>
            <a:pPr>
              <a:buNone/>
            </a:pPr>
            <a:r>
              <a:rPr lang="de-DE" dirty="0" smtClean="0">
                <a:solidFill>
                  <a:schemeClr val="accent1"/>
                </a:solidFill>
              </a:rPr>
              <a:t>Zwei Hauptteile des Vortrages :</a:t>
            </a:r>
          </a:p>
          <a:p>
            <a:pPr>
              <a:buNone/>
            </a:pPr>
            <a:r>
              <a:rPr lang="de-DE" dirty="0" smtClean="0">
                <a:solidFill>
                  <a:schemeClr val="accent1"/>
                </a:solidFill>
              </a:rPr>
              <a:t>Versündigung					</a:t>
            </a:r>
            <a:r>
              <a:rPr lang="de-DE" dirty="0" err="1" smtClean="0">
                <a:solidFill>
                  <a:schemeClr val="accent1"/>
                </a:solidFill>
              </a:rPr>
              <a:t>Entsündigung</a:t>
            </a:r>
            <a:endParaRPr lang="de-DE" dirty="0" smtClean="0">
              <a:solidFill>
                <a:schemeClr val="accent1"/>
              </a:solidFill>
            </a:endParaRPr>
          </a:p>
          <a:p>
            <a:pPr>
              <a:buNone/>
            </a:pPr>
            <a:r>
              <a:rPr lang="de-DE" dirty="0" smtClean="0"/>
              <a:t>Was ist Sünde?					Wie wird der Mensch </a:t>
            </a:r>
            <a:br>
              <a:rPr lang="de-DE" dirty="0" smtClean="0"/>
            </a:br>
            <a:r>
              <a:rPr lang="de-DE" dirty="0" smtClean="0"/>
              <a:t>						        Sünde los?</a:t>
            </a:r>
          </a:p>
          <a:p>
            <a:pPr>
              <a:buNone/>
            </a:pPr>
            <a:r>
              <a:rPr lang="de-DE" dirty="0" smtClean="0">
                <a:solidFill>
                  <a:schemeClr val="accent1"/>
                </a:solidFill>
              </a:rPr>
              <a:t>Drei Vertiefungen:</a:t>
            </a:r>
            <a:endParaRPr lang="de-DE" dirty="0" smtClean="0"/>
          </a:p>
          <a:p>
            <a:r>
              <a:rPr lang="de-DE" sz="2400" dirty="0" smtClean="0"/>
              <a:t>Urgeschichte</a:t>
            </a:r>
          </a:p>
          <a:p>
            <a:r>
              <a:rPr lang="de-DE" sz="2400" dirty="0" smtClean="0"/>
              <a:t>Neues Testament</a:t>
            </a:r>
          </a:p>
          <a:p>
            <a:r>
              <a:rPr lang="de-DE" sz="2400" dirty="0" smtClean="0"/>
              <a:t>Anregungen der jüdischen Auslegungsgeschichte für </a:t>
            </a:r>
            <a:r>
              <a:rPr lang="de-DE" sz="2400" dirty="0" err="1" smtClean="0"/>
              <a:t>did</a:t>
            </a:r>
            <a:r>
              <a:rPr lang="de-DE" sz="2400" dirty="0" smtClean="0"/>
              <a:t>. Folgerungen</a:t>
            </a:r>
            <a:endParaRPr lang="de-DE" sz="2400" dirty="0"/>
          </a:p>
        </p:txBody>
      </p:sp>
      <p:sp>
        <p:nvSpPr>
          <p:cNvPr id="9" name="Pfeil nach rechts 8"/>
          <p:cNvSpPr/>
          <p:nvPr/>
        </p:nvSpPr>
        <p:spPr>
          <a:xfrm>
            <a:off x="2500298" y="1357298"/>
            <a:ext cx="50006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unten 10"/>
          <p:cNvSpPr/>
          <p:nvPr/>
        </p:nvSpPr>
        <p:spPr>
          <a:xfrm>
            <a:off x="3286116" y="3643314"/>
            <a:ext cx="500066" cy="1214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rot="10800000">
            <a:off x="4643438" y="3643314"/>
            <a:ext cx="500066" cy="1214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00034" y="274638"/>
            <a:ext cx="8186766" cy="79690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3. Wie wird der Mensch Sünde los?</a:t>
            </a:r>
            <a:endParaRPr lang="de-DE" sz="1800" dirty="0">
              <a:latin typeface="+mn-lt"/>
            </a:endParaRPr>
          </a:p>
        </p:txBody>
      </p:sp>
      <p:sp>
        <p:nvSpPr>
          <p:cNvPr id="4" name="Inhaltsplatzhalter 3"/>
          <p:cNvSpPr>
            <a:spLocks noGrp="1"/>
          </p:cNvSpPr>
          <p:nvPr>
            <p:ph sz="quarter" idx="1"/>
          </p:nvPr>
        </p:nvSpPr>
        <p:spPr>
          <a:xfrm>
            <a:off x="914400" y="1447800"/>
            <a:ext cx="7772400" cy="5053034"/>
          </a:xfrm>
        </p:spPr>
        <p:txBody>
          <a:bodyPr>
            <a:normAutofit fontScale="85000" lnSpcReduction="10000"/>
          </a:bodyPr>
          <a:lstStyle/>
          <a:p>
            <a:r>
              <a:rPr lang="de-DE" dirty="0" smtClean="0"/>
              <a:t>Biblisch wird der Platz als Ort der Bindung Isaaks  (Gen 22) eingeführt.</a:t>
            </a:r>
          </a:p>
          <a:p>
            <a:r>
              <a:rPr lang="de-DE" dirty="0" smtClean="0"/>
              <a:t>David soll ihn dann auf Weisung des Propheten Natan gekauft und dort ein erstes Opfer gemacht haben (2Sam 24,18-25).</a:t>
            </a:r>
          </a:p>
          <a:p>
            <a:r>
              <a:rPr lang="de-DE" dirty="0" smtClean="0"/>
              <a:t>Dass erst sein Sohn Salomo als Tempelbauer gilt, gleicht die biblische Geschichtsschreibung dadurch aus, dass David alle Vorbereitungen zum Bau getroffen habe. </a:t>
            </a:r>
          </a:p>
          <a:p>
            <a:r>
              <a:rPr lang="de-DE" dirty="0" smtClean="0"/>
              <a:t>Der Tempel war in biblischer Zeit die zentrale Sühneinstitution. Auch die Polemik gegen den Tempel z.B. im Hebräerbrief (</a:t>
            </a:r>
            <a:r>
              <a:rPr lang="de-DE" dirty="0" err="1" smtClean="0"/>
              <a:t>Hebr</a:t>
            </a:r>
            <a:r>
              <a:rPr lang="de-DE" dirty="0" smtClean="0"/>
              <a:t> 10) erkennt dies an.</a:t>
            </a:r>
          </a:p>
          <a:p>
            <a:r>
              <a:rPr lang="de-DE" dirty="0" smtClean="0"/>
              <a:t>Die Kritik an den institutionellen, auf Ausbeutung zielende Verhältnissen im Tempel zieht sich durch die Bibel durch (</a:t>
            </a:r>
            <a:r>
              <a:rPr lang="de-DE" dirty="0" err="1" smtClean="0"/>
              <a:t>Jer</a:t>
            </a:r>
            <a:r>
              <a:rPr lang="de-DE" dirty="0" smtClean="0"/>
              <a:t> 7,11; </a:t>
            </a:r>
            <a:r>
              <a:rPr lang="de-DE" dirty="0" err="1" smtClean="0"/>
              <a:t>Sach</a:t>
            </a:r>
            <a:r>
              <a:rPr lang="de-DE" dirty="0" smtClean="0"/>
              <a:t> 14,21, Jesus </a:t>
            </a:r>
            <a:r>
              <a:rPr lang="de-DE" dirty="0" err="1" smtClean="0"/>
              <a:t>Mt</a:t>
            </a:r>
            <a:r>
              <a:rPr lang="de-DE" dirty="0" smtClean="0"/>
              <a:t> 21,12-17p)</a:t>
            </a:r>
          </a:p>
          <a:p>
            <a:r>
              <a:rPr lang="de-DE" dirty="0" smtClean="0"/>
              <a:t>Der Tempel hat durch die Wallfahrt eine wichtige soziale Bindungsfunktion (Ex 23,14-19; </a:t>
            </a:r>
            <a:r>
              <a:rPr lang="de-DE" dirty="0" err="1" smtClean="0"/>
              <a:t>Jes</a:t>
            </a:r>
            <a:r>
              <a:rPr lang="de-DE" dirty="0" smtClean="0"/>
              <a:t> 56,7; Ps 120-134): Er konstituiert Israel als Gottesgemeinde.</a:t>
            </a:r>
          </a:p>
          <a:p>
            <a:pPr>
              <a:buNone/>
            </a:pPr>
            <a:endParaRPr lang="de-DE"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3. Wie wird der Mensch Sünde los?</a:t>
            </a:r>
            <a:endParaRPr lang="de-DE" sz="1800" dirty="0">
              <a:latin typeface="+mn-lt"/>
            </a:endParaRPr>
          </a:p>
        </p:txBody>
      </p:sp>
      <p:sp>
        <p:nvSpPr>
          <p:cNvPr id="5" name="Rechteck 4"/>
          <p:cNvSpPr/>
          <p:nvPr/>
        </p:nvSpPr>
        <p:spPr>
          <a:xfrm>
            <a:off x="428596" y="1428736"/>
            <a:ext cx="8358246" cy="5001369"/>
          </a:xfrm>
          <a:prstGeom prst="rect">
            <a:avLst/>
          </a:prstGeom>
        </p:spPr>
        <p:txBody>
          <a:bodyPr wrap="square">
            <a:spAutoFit/>
          </a:bodyPr>
          <a:lstStyle/>
          <a:p>
            <a:r>
              <a:rPr lang="de-DE" sz="3300" dirty="0" smtClean="0"/>
              <a:t>  Die Nähe Gottes als Basis</a:t>
            </a:r>
          </a:p>
          <a:p>
            <a:pPr defTabSz="720000"/>
            <a:endParaRPr lang="de-DE" sz="2600" dirty="0" smtClean="0"/>
          </a:p>
          <a:p>
            <a:pPr defTabSz="720000">
              <a:buFont typeface="Arial" pitchFamily="34" charset="0"/>
              <a:buChar char="•"/>
            </a:pPr>
            <a:r>
              <a:rPr lang="de-DE" sz="2600" dirty="0" smtClean="0"/>
              <a:t>Ps 99,1: JHWH thront auf </a:t>
            </a:r>
            <a:r>
              <a:rPr lang="de-DE" sz="2600" dirty="0" err="1" smtClean="0"/>
              <a:t>Cheruben</a:t>
            </a:r>
            <a:r>
              <a:rPr lang="de-DE" sz="2600" dirty="0" smtClean="0"/>
              <a:t>. Diese geflügelten Wesen  fanden sich auf der Lade (vgl. Kreuzer, Art. Lade JHWHs/Bundeslade, in: </a:t>
            </a:r>
            <a:r>
              <a:rPr lang="de-DE" sz="2600" dirty="0" smtClean="0">
                <a:hlinkClick r:id="rId3"/>
              </a:rPr>
              <a:t>www.wibilex.de</a:t>
            </a:r>
            <a:r>
              <a:rPr lang="de-DE" sz="2600" dirty="0" smtClean="0"/>
              <a:t> ). </a:t>
            </a:r>
          </a:p>
          <a:p>
            <a:pPr defTabSz="720000">
              <a:buFont typeface="Arial" pitchFamily="34" charset="0"/>
              <a:buChar char="•"/>
            </a:pPr>
            <a:r>
              <a:rPr lang="de-DE" sz="2600" dirty="0" smtClean="0"/>
              <a:t>  Der Tempel ist damit als ein irdisches Wohnhaus Gottes gedacht. Dass dieses Wohnhaus für Gott zu klein ist, ist Allgemeinwissen (2Sam 7, </a:t>
            </a:r>
            <a:r>
              <a:rPr lang="de-DE" sz="2600" dirty="0" err="1" smtClean="0"/>
              <a:t>Jes</a:t>
            </a:r>
            <a:r>
              <a:rPr lang="de-DE" sz="2600" dirty="0" smtClean="0"/>
              <a:t> 6)</a:t>
            </a:r>
          </a:p>
          <a:p>
            <a:pPr defTabSz="720000">
              <a:buFont typeface="Arial" pitchFamily="34" charset="0"/>
              <a:buChar char="•"/>
            </a:pPr>
            <a:r>
              <a:rPr lang="de-DE" sz="2600" dirty="0" smtClean="0"/>
              <a:t>  Der Tempel ist damit eine irdische Repräsentanz der himmlischen Wohnung Gottes.</a:t>
            </a:r>
          </a:p>
          <a:p>
            <a:pPr defTabSz="720000">
              <a:buFont typeface="Arial" pitchFamily="34" charset="0"/>
              <a:buChar char="•"/>
            </a:pPr>
            <a:r>
              <a:rPr lang="de-DE" sz="2600" dirty="0" smtClean="0"/>
              <a:t>  Diese Zusage der Nähe Gottes ist die eigentliche Basis der Sühne.</a:t>
            </a:r>
          </a:p>
          <a:p>
            <a:pPr defTabSz="720000">
              <a:buFont typeface="Arial" pitchFamily="34" charset="0"/>
              <a:buChar char="•"/>
            </a:pPr>
            <a:endParaRPr lang="de-DE"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329642" cy="796908"/>
          </a:xfrm>
        </p:spPr>
        <p:style>
          <a:lnRef idx="0">
            <a:schemeClr val="accent1"/>
          </a:lnRef>
          <a:fillRef idx="3">
            <a:schemeClr val="accent1"/>
          </a:fillRef>
          <a:effectRef idx="3">
            <a:schemeClr val="accent1"/>
          </a:effectRef>
          <a:fontRef idx="minor">
            <a:schemeClr val="lt1"/>
          </a:fontRef>
        </p:style>
        <p:txBody>
          <a:bodyPr>
            <a:no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3. Wie wird der Mensch Sünde los?</a:t>
            </a:r>
            <a:endParaRPr lang="de-DE" sz="1800" dirty="0">
              <a:latin typeface="+mn-lt"/>
            </a:endParaRPr>
          </a:p>
        </p:txBody>
      </p:sp>
      <p:sp>
        <p:nvSpPr>
          <p:cNvPr id="4" name="Textfeld 3"/>
          <p:cNvSpPr txBox="1"/>
          <p:nvPr/>
        </p:nvSpPr>
        <p:spPr>
          <a:xfrm>
            <a:off x="357158" y="1357298"/>
            <a:ext cx="8215370" cy="5001369"/>
          </a:xfrm>
          <a:prstGeom prst="rect">
            <a:avLst/>
          </a:prstGeom>
          <a:noFill/>
        </p:spPr>
        <p:txBody>
          <a:bodyPr wrap="square" rtlCol="0">
            <a:spAutoFit/>
          </a:bodyPr>
          <a:lstStyle/>
          <a:p>
            <a:r>
              <a:rPr lang="de-DE" sz="3300" dirty="0" smtClean="0"/>
              <a:t>   Altäre als Orte des Sühnegeschehens </a:t>
            </a:r>
          </a:p>
          <a:p>
            <a:endParaRPr lang="de-DE" sz="2600" dirty="0" smtClean="0"/>
          </a:p>
          <a:p>
            <a:pPr>
              <a:buFont typeface="Arial" pitchFamily="34" charset="0"/>
              <a:buChar char="•"/>
            </a:pPr>
            <a:r>
              <a:rPr lang="de-DE" sz="2600" dirty="0" smtClean="0"/>
              <a:t>Archäologisch gefundene Altäre lassen sich von der Größe her in (größere) Brandopferaltäre und (kleinere) Altäre für vegetabile Opfer unterscheiden.</a:t>
            </a:r>
          </a:p>
          <a:p>
            <a:pPr>
              <a:buFont typeface="Arial" pitchFamily="34" charset="0"/>
              <a:buChar char="•"/>
            </a:pPr>
            <a:r>
              <a:rPr lang="de-DE" sz="2600" dirty="0" smtClean="0"/>
              <a:t>   Beide Altäre haben an den Ecken Erhöhungen, die sogenannten Hörner. Diesen werden eine besondere Sühnewirkung zugesprochen.</a:t>
            </a:r>
          </a:p>
          <a:p>
            <a:pPr>
              <a:buFont typeface="Arial" pitchFamily="34" charset="0"/>
              <a:buChar char="•"/>
            </a:pPr>
            <a:r>
              <a:rPr lang="de-DE" sz="2600" dirty="0" smtClean="0"/>
              <a:t>   Brandopferaltäre sind ca. 3x3m breit und 1m hoch</a:t>
            </a:r>
          </a:p>
          <a:p>
            <a:pPr>
              <a:buFont typeface="Arial" pitchFamily="34" charset="0"/>
              <a:buChar char="•"/>
            </a:pPr>
            <a:r>
              <a:rPr lang="de-DE" sz="2600" dirty="0" smtClean="0"/>
              <a:t>   Wichtig war bei den Brandopferaltären das Sammeln des Blutes der Opfertiere, da dem Blut eine besondere Sühnewirkung zugesprochen wurde.</a:t>
            </a:r>
            <a:endParaRPr lang="de-DE"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57158" y="214290"/>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3. Wie wird der Mensch Sünde los?</a:t>
            </a:r>
            <a:endParaRPr lang="de-DE" sz="1800" dirty="0">
              <a:latin typeface="+mn-lt"/>
            </a:endParaRPr>
          </a:p>
        </p:txBody>
      </p:sp>
      <p:sp>
        <p:nvSpPr>
          <p:cNvPr id="4" name="Inhaltsplatzhalter 3"/>
          <p:cNvSpPr>
            <a:spLocks noGrp="1"/>
          </p:cNvSpPr>
          <p:nvPr>
            <p:ph sz="quarter" idx="1"/>
          </p:nvPr>
        </p:nvSpPr>
        <p:spPr>
          <a:xfrm>
            <a:off x="914400" y="1447800"/>
            <a:ext cx="7772400" cy="4910158"/>
          </a:xfrm>
        </p:spPr>
        <p:txBody>
          <a:bodyPr>
            <a:normAutofit fontScale="92500" lnSpcReduction="10000"/>
          </a:bodyPr>
          <a:lstStyle/>
          <a:p>
            <a:r>
              <a:rPr lang="de-DE" sz="3600" dirty="0" err="1" smtClean="0"/>
              <a:t>Entsündigung</a:t>
            </a:r>
            <a:r>
              <a:rPr lang="de-DE" sz="3600" dirty="0" smtClean="0"/>
              <a:t> in den Psalmen</a:t>
            </a:r>
          </a:p>
          <a:p>
            <a:r>
              <a:rPr lang="de-DE" sz="2400" dirty="0" smtClean="0"/>
              <a:t>im Tempel ? </a:t>
            </a:r>
            <a:br>
              <a:rPr lang="de-DE" sz="2400" dirty="0" smtClean="0"/>
            </a:br>
            <a:r>
              <a:rPr lang="de-DE" sz="2400" dirty="0" smtClean="0"/>
              <a:t>Eher nein, da die Psalmen zu Hause gebetet werden</a:t>
            </a:r>
          </a:p>
          <a:p>
            <a:r>
              <a:rPr lang="de-DE" sz="2400" dirty="0" smtClean="0"/>
              <a:t>wie im Tempel! </a:t>
            </a:r>
            <a:br>
              <a:rPr lang="de-DE" sz="2400" dirty="0" smtClean="0"/>
            </a:br>
            <a:r>
              <a:rPr lang="de-DE" sz="2400" dirty="0" smtClean="0"/>
              <a:t>Die im Gebet entstehende Nähe zu Gott hat sühnende Wirkung</a:t>
            </a:r>
          </a:p>
          <a:p>
            <a:pPr>
              <a:buNone/>
            </a:pPr>
            <a:endParaRPr lang="de-DE" sz="2400" dirty="0" smtClean="0"/>
          </a:p>
          <a:p>
            <a:pPr>
              <a:buNone/>
            </a:pPr>
            <a:endParaRPr lang="de-DE" sz="2400" dirty="0" smtClean="0"/>
          </a:p>
          <a:p>
            <a:r>
              <a:rPr lang="de-DE" sz="3600" dirty="0" smtClean="0"/>
              <a:t>Exil und nachbiblisches Judentum</a:t>
            </a:r>
          </a:p>
          <a:p>
            <a:r>
              <a:rPr lang="de-DE" sz="2400" dirty="0" smtClean="0"/>
              <a:t>wie im Tempel (siehe oben, hier notwendig, da der Tempel zerstört ist)</a:t>
            </a:r>
          </a:p>
          <a:p>
            <a:r>
              <a:rPr lang="de-DE" sz="2400" dirty="0" smtClean="0"/>
              <a:t>Ersatz für den Tempel</a:t>
            </a:r>
          </a:p>
          <a:p>
            <a:r>
              <a:rPr lang="de-DE" sz="2400" dirty="0" smtClean="0"/>
              <a:t>Gedenken an Tempelzerstörung (das ist das eigentlich neue Element, findet sich bis heute im täglichen jüdischen Gebet)</a:t>
            </a:r>
            <a:endParaRPr lang="de-DE"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274638"/>
            <a:ext cx="8186766"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4. Das Sonderproblem der Urgeschichte</a:t>
            </a:r>
            <a:endParaRPr lang="de-DE" sz="1800" dirty="0">
              <a:latin typeface="+mn-lt"/>
            </a:endParaRPr>
          </a:p>
        </p:txBody>
      </p:sp>
      <p:sp>
        <p:nvSpPr>
          <p:cNvPr id="3" name="Inhaltsplatzhalter 2"/>
          <p:cNvSpPr>
            <a:spLocks noGrp="1"/>
          </p:cNvSpPr>
          <p:nvPr>
            <p:ph sz="quarter" idx="1"/>
          </p:nvPr>
        </p:nvSpPr>
        <p:spPr>
          <a:xfrm>
            <a:off x="571472" y="1447800"/>
            <a:ext cx="8115328" cy="4572000"/>
          </a:xfrm>
        </p:spPr>
        <p:txBody>
          <a:bodyPr/>
          <a:lstStyle/>
          <a:p>
            <a:pPr>
              <a:buNone/>
            </a:pPr>
            <a:r>
              <a:rPr lang="de-DE" sz="4000" dirty="0" smtClean="0"/>
              <a:t>4. Das Sonderproblem der Urgeschichte</a:t>
            </a:r>
          </a:p>
          <a:p>
            <a:r>
              <a:rPr lang="de-DE" dirty="0" smtClean="0"/>
              <a:t>Probleme zu bekannter und in der Auslegung festgelegter Geschichten</a:t>
            </a:r>
          </a:p>
          <a:p>
            <a:r>
              <a:rPr lang="de-DE" dirty="0" smtClean="0"/>
              <a:t>alte und neue Ansätze der Diachronie in Genesis und Pentateuch</a:t>
            </a:r>
          </a:p>
          <a:p>
            <a:r>
              <a:rPr lang="de-DE" dirty="0" smtClean="0"/>
              <a:t>eine kontextuelle und synchrone Betrachtung des Textes </a:t>
            </a:r>
            <a:br>
              <a:rPr lang="de-DE" dirty="0" smtClean="0"/>
            </a:br>
            <a:r>
              <a:rPr lang="de-DE" dirty="0" smtClean="0"/>
              <a:t>(oder: Bitte einfach lesen!)</a:t>
            </a:r>
          </a:p>
          <a:p>
            <a:endParaRPr lang="de-DE" dirty="0" smtClean="0"/>
          </a:p>
          <a:p>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t>4. Das Sonderproblem der Urgeschichte</a:t>
            </a:r>
            <a:endParaRPr lang="de-DE" sz="1800" dirty="0">
              <a:latin typeface="+mn-lt"/>
            </a:endParaRPr>
          </a:p>
        </p:txBody>
      </p:sp>
      <p:sp>
        <p:nvSpPr>
          <p:cNvPr id="3" name="Inhaltsplatzhalter 2"/>
          <p:cNvSpPr>
            <a:spLocks noGrp="1"/>
          </p:cNvSpPr>
          <p:nvPr>
            <p:ph sz="quarter" idx="1"/>
          </p:nvPr>
        </p:nvSpPr>
        <p:spPr>
          <a:xfrm>
            <a:off x="285720" y="1071546"/>
            <a:ext cx="8572560" cy="5500726"/>
          </a:xfrm>
        </p:spPr>
        <p:txBody>
          <a:bodyPr>
            <a:normAutofit fontScale="47500" lnSpcReduction="20000"/>
          </a:bodyPr>
          <a:lstStyle/>
          <a:p>
            <a:endParaRPr lang="de-DE" dirty="0" smtClean="0"/>
          </a:p>
          <a:p>
            <a:pPr>
              <a:buNone/>
            </a:pPr>
            <a:r>
              <a:rPr lang="de-DE" dirty="0" smtClean="0"/>
              <a:t>		</a:t>
            </a:r>
            <a:r>
              <a:rPr lang="de-DE" sz="4400" dirty="0" smtClean="0"/>
              <a:t>Die Urgeschichte (Gen 1-11) in der üblichen diachronen Aufteilung	</a:t>
            </a:r>
          </a:p>
          <a:p>
            <a:pPr>
              <a:buNone/>
            </a:pPr>
            <a:r>
              <a:rPr lang="de-DE" sz="4400" dirty="0" smtClean="0"/>
              <a:t>				          priesterlicher  Text	nichtpriesterlicher Text	</a:t>
            </a:r>
          </a:p>
          <a:p>
            <a:pPr>
              <a:buNone/>
            </a:pPr>
            <a:r>
              <a:rPr lang="de-DE" sz="4400" dirty="0" smtClean="0"/>
              <a:t>(1.) Schöpfungsbericht	</a:t>
            </a:r>
            <a:r>
              <a:rPr lang="de-DE" sz="4400" smtClean="0"/>
              <a:t>	1,1-2,4a</a:t>
            </a:r>
            <a:r>
              <a:rPr lang="de-DE" sz="4400" dirty="0" smtClean="0"/>
              <a:t>		</a:t>
            </a:r>
          </a:p>
          <a:p>
            <a:pPr>
              <a:buNone/>
            </a:pPr>
            <a:r>
              <a:rPr lang="de-DE" sz="4400" dirty="0" smtClean="0"/>
              <a:t>(2.) Schöpfungserzählung				2,4b-25	</a:t>
            </a:r>
          </a:p>
          <a:p>
            <a:pPr>
              <a:buNone/>
            </a:pPr>
            <a:r>
              <a:rPr lang="de-DE" sz="4400" dirty="0" smtClean="0"/>
              <a:t>Vertreibung aus dem Paradies			3	</a:t>
            </a:r>
          </a:p>
          <a:p>
            <a:pPr>
              <a:buNone/>
            </a:pPr>
            <a:r>
              <a:rPr lang="de-DE" sz="4400" dirty="0" err="1" smtClean="0"/>
              <a:t>Kain</a:t>
            </a:r>
            <a:r>
              <a:rPr lang="de-DE" sz="4400" dirty="0" smtClean="0"/>
              <a:t>, Abel und </a:t>
            </a:r>
            <a:r>
              <a:rPr lang="de-DE" sz="4400" dirty="0" err="1" smtClean="0"/>
              <a:t>Lamech</a:t>
            </a:r>
            <a:r>
              <a:rPr lang="de-DE" sz="4400" dirty="0" smtClean="0"/>
              <a:t>				4	</a:t>
            </a:r>
          </a:p>
          <a:p>
            <a:pPr>
              <a:buNone/>
            </a:pPr>
            <a:r>
              <a:rPr lang="de-DE" sz="4400" dirty="0" smtClean="0"/>
              <a:t>Genealogie von Adam bis Noah	5*		</a:t>
            </a:r>
          </a:p>
          <a:p>
            <a:pPr>
              <a:buNone/>
            </a:pPr>
            <a:r>
              <a:rPr lang="de-DE" sz="4400" dirty="0" smtClean="0"/>
              <a:t>Engelehen					6,1-4	</a:t>
            </a:r>
          </a:p>
          <a:p>
            <a:pPr>
              <a:buNone/>
            </a:pPr>
            <a:r>
              <a:rPr lang="de-DE" sz="4400" dirty="0" smtClean="0"/>
              <a:t>Noah				6-8*		6-8*	</a:t>
            </a:r>
          </a:p>
          <a:p>
            <a:pPr>
              <a:buNone/>
            </a:pPr>
            <a:r>
              <a:rPr lang="de-DE" sz="4400" dirty="0" smtClean="0"/>
              <a:t>Weisung nach der Sintflut		9,1-17		</a:t>
            </a:r>
          </a:p>
          <a:p>
            <a:pPr>
              <a:buNone/>
            </a:pPr>
            <a:r>
              <a:rPr lang="de-DE" sz="4400" dirty="0" smtClean="0"/>
              <a:t>Erzählung von den </a:t>
            </a:r>
            <a:r>
              <a:rPr lang="de-DE" sz="4400" dirty="0" err="1" smtClean="0"/>
              <a:t>Noahsöhnen</a:t>
            </a:r>
            <a:r>
              <a:rPr lang="de-DE" sz="4400" dirty="0" smtClean="0"/>
              <a:t>			9,18ff.*	</a:t>
            </a:r>
          </a:p>
          <a:p>
            <a:pPr>
              <a:buNone/>
            </a:pPr>
            <a:r>
              <a:rPr lang="de-DE" sz="4400" dirty="0" smtClean="0"/>
              <a:t>Völkertafel			10*		10*	</a:t>
            </a:r>
          </a:p>
          <a:p>
            <a:pPr>
              <a:buNone/>
            </a:pPr>
            <a:r>
              <a:rPr lang="de-DE" sz="4400" dirty="0" smtClean="0"/>
              <a:t>Stadt- und Turmbauerzählung			11,1-9	</a:t>
            </a:r>
          </a:p>
          <a:p>
            <a:pPr>
              <a:buNone/>
            </a:pPr>
            <a:r>
              <a:rPr lang="de-DE" sz="4400" dirty="0" smtClean="0"/>
              <a:t>Genealogie von Sem bis </a:t>
            </a:r>
            <a:r>
              <a:rPr lang="de-DE" sz="4400" dirty="0" err="1" smtClean="0"/>
              <a:t>Terach</a:t>
            </a:r>
            <a:r>
              <a:rPr lang="de-DE" sz="4400" dirty="0" smtClean="0"/>
              <a:t>	11,10-32*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9690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4. Das Sonderproblem der Urgeschichte</a:t>
            </a:r>
            <a:endParaRPr lang="de-DE" sz="1800" dirty="0">
              <a:latin typeface="+mn-lt"/>
            </a:endParaRPr>
          </a:p>
        </p:txBody>
      </p:sp>
      <p:sp>
        <p:nvSpPr>
          <p:cNvPr id="3" name="Inhaltsplatzhalter 2"/>
          <p:cNvSpPr>
            <a:spLocks noGrp="1"/>
          </p:cNvSpPr>
          <p:nvPr>
            <p:ph sz="quarter" idx="1"/>
          </p:nvPr>
        </p:nvSpPr>
        <p:spPr>
          <a:xfrm>
            <a:off x="428596" y="1285860"/>
            <a:ext cx="8258204" cy="5357850"/>
          </a:xfrm>
        </p:spPr>
        <p:txBody>
          <a:bodyPr>
            <a:normAutofit/>
          </a:bodyPr>
          <a:lstStyle/>
          <a:p>
            <a:r>
              <a:rPr lang="de-DE" dirty="0" smtClean="0"/>
              <a:t>Diachrones und synchrones Ergebnis: </a:t>
            </a:r>
            <a:br>
              <a:rPr lang="de-DE" dirty="0" smtClean="0"/>
            </a:br>
            <a:r>
              <a:rPr lang="de-DE" dirty="0" smtClean="0"/>
              <a:t>Gen 2 ist (in seiner gegenwärtigen Form und </a:t>
            </a:r>
            <a:r>
              <a:rPr lang="de-DE" dirty="0" err="1" smtClean="0"/>
              <a:t>Plazierung</a:t>
            </a:r>
            <a:r>
              <a:rPr lang="de-DE" dirty="0" smtClean="0"/>
              <a:t>) nicht nur Gegentext, sondern auch Fortsetzung von Gen 1</a:t>
            </a:r>
            <a:br>
              <a:rPr lang="de-DE" dirty="0" smtClean="0"/>
            </a:br>
            <a:r>
              <a:rPr lang="de-DE" dirty="0" smtClean="0"/>
              <a:t>(Gen 2 gilt als später überarbeiteter Text, insofern ist er jünger!)</a:t>
            </a:r>
          </a:p>
          <a:p>
            <a:r>
              <a:rPr lang="de-DE" dirty="0" smtClean="0"/>
              <a:t>Gen 3 als Fortsetzung der doppelten Schöpfungsgeschichte</a:t>
            </a:r>
          </a:p>
          <a:p>
            <a:r>
              <a:rPr lang="de-DE" dirty="0" smtClean="0"/>
              <a:t>Kontinuität der weiteren Urgeschichte (Gen 1-11)</a:t>
            </a:r>
            <a:br>
              <a:rPr lang="de-DE" dirty="0" smtClean="0"/>
            </a:br>
            <a:r>
              <a:rPr lang="de-DE" dirty="0" smtClean="0"/>
              <a:t>z.B. mit den Themen Segen/Fluch und Kulturgewinn</a:t>
            </a:r>
          </a:p>
          <a:p>
            <a:r>
              <a:rPr lang="de-DE" dirty="0" smtClean="0"/>
              <a:t>Genesis insgesamt als vorgeschaltete Quasi-Urgeschichte: </a:t>
            </a:r>
          </a:p>
          <a:p>
            <a:pPr lvl="1"/>
            <a:r>
              <a:rPr lang="de-DE" dirty="0" smtClean="0"/>
              <a:t>Israel existiert noch nicht bzw. als Familie, </a:t>
            </a:r>
            <a:br>
              <a:rPr lang="de-DE" dirty="0" smtClean="0"/>
            </a:br>
            <a:r>
              <a:rPr lang="de-DE" dirty="0" smtClean="0"/>
              <a:t>erst ab dem Buch Exodus als Volk</a:t>
            </a:r>
          </a:p>
          <a:p>
            <a:pPr lvl="1"/>
            <a:r>
              <a:rPr lang="de-DE" dirty="0" smtClean="0"/>
              <a:t>andere Völker und ihr Verhältnis zum nachmaligen Israel</a:t>
            </a:r>
          </a:p>
          <a:p>
            <a:pPr lvl="1"/>
            <a:r>
              <a:rPr lang="de-DE" dirty="0" smtClean="0"/>
              <a:t>Erzählende exemplarische elementare </a:t>
            </a:r>
            <a:r>
              <a:rPr lang="de-DE" dirty="0" err="1" smtClean="0"/>
              <a:t>Tora</a:t>
            </a:r>
            <a:r>
              <a:rPr lang="de-DE" dirty="0" smtClean="0"/>
              <a:t> (Weisung)</a:t>
            </a:r>
          </a:p>
          <a:p>
            <a:endParaRPr lang="de-DE" dirty="0" smtClean="0"/>
          </a:p>
          <a:p>
            <a:endParaRPr lang="de-D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4. Das Sonderproblem der Urgeschichte</a:t>
            </a:r>
            <a:endParaRPr lang="de-DE" sz="1800" dirty="0">
              <a:latin typeface="+mn-lt"/>
            </a:endParaRPr>
          </a:p>
        </p:txBody>
      </p:sp>
      <p:sp>
        <p:nvSpPr>
          <p:cNvPr id="3" name="Inhaltsplatzhalter 2"/>
          <p:cNvSpPr>
            <a:spLocks noGrp="1"/>
          </p:cNvSpPr>
          <p:nvPr>
            <p:ph sz="quarter" idx="1"/>
          </p:nvPr>
        </p:nvSpPr>
        <p:spPr>
          <a:xfrm>
            <a:off x="214282" y="1447800"/>
            <a:ext cx="8715436" cy="5053034"/>
          </a:xfrm>
        </p:spPr>
        <p:txBody>
          <a:bodyPr>
            <a:normAutofit lnSpcReduction="10000"/>
          </a:bodyPr>
          <a:lstStyle/>
          <a:p>
            <a:pPr>
              <a:buNone/>
            </a:pPr>
            <a:r>
              <a:rPr lang="de-DE" dirty="0" smtClean="0"/>
              <a:t>Zur sogenannten Sündenfallgeschichte Gen 3</a:t>
            </a:r>
          </a:p>
          <a:p>
            <a:r>
              <a:rPr lang="de-DE" dirty="0" smtClean="0"/>
              <a:t>Allgemein: Zum Problem textexterner Überschriften</a:t>
            </a:r>
          </a:p>
          <a:p>
            <a:r>
              <a:rPr lang="de-DE" dirty="0" smtClean="0"/>
              <a:t>Speziell: „Sünde“  kommt in Gen 3 nicht vor</a:t>
            </a:r>
          </a:p>
          <a:p>
            <a:pPr>
              <a:buNone/>
            </a:pPr>
            <a:endParaRPr lang="de-DE" dirty="0" smtClean="0"/>
          </a:p>
          <a:p>
            <a:pPr>
              <a:buNone/>
            </a:pPr>
            <a:r>
              <a:rPr lang="de-DE" dirty="0" smtClean="0"/>
              <a:t>Der erste Mord Gen 4 als Sündenfallgeschichte</a:t>
            </a:r>
          </a:p>
          <a:p>
            <a:r>
              <a:rPr lang="de-DE" dirty="0" smtClean="0"/>
              <a:t>Warnung Gottes an </a:t>
            </a:r>
            <a:r>
              <a:rPr lang="de-DE" dirty="0" err="1" smtClean="0"/>
              <a:t>Kain</a:t>
            </a:r>
            <a:r>
              <a:rPr lang="de-DE" dirty="0" smtClean="0"/>
              <a:t> Gen 4,7: </a:t>
            </a:r>
            <a:br>
              <a:rPr lang="de-DE" dirty="0" smtClean="0"/>
            </a:br>
            <a:r>
              <a:rPr lang="de-DE" dirty="0" smtClean="0"/>
              <a:t>“Ist es nicht so: Wenn du gut handelst, kannst du frei aufblicken. </a:t>
            </a:r>
            <a:br>
              <a:rPr lang="de-DE" dirty="0" smtClean="0"/>
            </a:br>
            <a:r>
              <a:rPr lang="de-DE" dirty="0" smtClean="0"/>
              <a:t>Wenn du aber nicht gut handelst, lauert die Sünde </a:t>
            </a:r>
            <a:r>
              <a:rPr lang="de-DE" sz="1800" dirty="0" smtClean="0"/>
              <a:t>(</a:t>
            </a:r>
            <a:r>
              <a:rPr lang="de-DE" sz="1800" i="1" dirty="0" err="1" smtClean="0"/>
              <a:t>päscha</a:t>
            </a:r>
            <a:r>
              <a:rPr lang="de-DE" sz="1800" dirty="0" smtClean="0"/>
              <a:t>) </a:t>
            </a:r>
            <a:r>
              <a:rPr lang="de-DE" dirty="0" smtClean="0"/>
              <a:t>an der Tür, </a:t>
            </a:r>
            <a:br>
              <a:rPr lang="de-DE" dirty="0" smtClean="0"/>
            </a:br>
            <a:r>
              <a:rPr lang="de-DE" dirty="0" smtClean="0"/>
              <a:t>und nach dir steht ihr Begier, </a:t>
            </a:r>
            <a:br>
              <a:rPr lang="de-DE" dirty="0" smtClean="0"/>
            </a:br>
            <a:r>
              <a:rPr lang="de-DE" dirty="0" smtClean="0"/>
              <a:t>du aber sollst Herr werden über sie.” </a:t>
            </a:r>
          </a:p>
          <a:p>
            <a:r>
              <a:rPr lang="de-DE" dirty="0" smtClean="0"/>
              <a:t>Vgl. Gen 4,13: </a:t>
            </a:r>
            <a:r>
              <a:rPr lang="de-DE" dirty="0" err="1" smtClean="0"/>
              <a:t>Kain</a:t>
            </a:r>
            <a:r>
              <a:rPr lang="de-DE" dirty="0" smtClean="0"/>
              <a:t> bittet um Minderung der </a:t>
            </a:r>
            <a:r>
              <a:rPr lang="de-DE" i="1" dirty="0" err="1" smtClean="0"/>
              <a:t>awon</a:t>
            </a:r>
            <a:r>
              <a:rPr lang="de-DE" i="1" dirty="0" smtClean="0"/>
              <a:t> </a:t>
            </a:r>
            <a:r>
              <a:rPr lang="de-DE" dirty="0" smtClean="0"/>
              <a:t>(Schuld/Strafe)</a:t>
            </a:r>
          </a:p>
          <a:p>
            <a:r>
              <a:rPr lang="de-DE" dirty="0" smtClean="0"/>
              <a:t>Fortsetzung in Gen 4 durch Massenmord </a:t>
            </a:r>
            <a:r>
              <a:rPr lang="de-DE" dirty="0" err="1" smtClean="0"/>
              <a:t>Lamechs</a:t>
            </a:r>
            <a:r>
              <a:rPr lang="de-DE" dirty="0" smtClean="0"/>
              <a:t>: Folge von Sünde</a:t>
            </a:r>
            <a:endParaRPr lang="de-DE"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4. Das Sonderproblem der Urgeschichte</a:t>
            </a:r>
            <a:endParaRPr lang="de-DE" sz="1800" dirty="0">
              <a:latin typeface="+mn-lt"/>
            </a:endParaRPr>
          </a:p>
        </p:txBody>
      </p:sp>
      <p:sp>
        <p:nvSpPr>
          <p:cNvPr id="3" name="Inhaltsplatzhalter 2"/>
          <p:cNvSpPr>
            <a:spLocks noGrp="1"/>
          </p:cNvSpPr>
          <p:nvPr>
            <p:ph sz="quarter" idx="1"/>
          </p:nvPr>
        </p:nvSpPr>
        <p:spPr>
          <a:xfrm>
            <a:off x="428596" y="1447800"/>
            <a:ext cx="8429684" cy="4981596"/>
          </a:xfrm>
        </p:spPr>
        <p:txBody>
          <a:bodyPr/>
          <a:lstStyle/>
          <a:p>
            <a:r>
              <a:rPr lang="de-DE" dirty="0" smtClean="0"/>
              <a:t>Parallelen zwischen Gen 3 und 4: Sünde wird personifiziert</a:t>
            </a:r>
          </a:p>
          <a:p>
            <a:pPr>
              <a:buNone/>
            </a:pPr>
            <a:endParaRPr lang="de-DE" dirty="0" smtClean="0"/>
          </a:p>
          <a:p>
            <a:r>
              <a:rPr lang="de-DE" dirty="0" smtClean="0"/>
              <a:t>Folgerungen für das Verständnis von Gen 3: </a:t>
            </a:r>
          </a:p>
          <a:p>
            <a:pPr lvl="1"/>
            <a:r>
              <a:rPr lang="de-DE" sz="2000" dirty="0" smtClean="0"/>
              <a:t>Ist das Entdecken der Erkenntnis des Guten und Bösen selbst Sünde </a:t>
            </a:r>
            <a:br>
              <a:rPr lang="de-DE" sz="2000" dirty="0" smtClean="0"/>
            </a:br>
            <a:r>
              <a:rPr lang="de-DE" sz="2000" dirty="0" smtClean="0"/>
              <a:t>oder nur eine notwendige Entwicklung ?</a:t>
            </a:r>
          </a:p>
          <a:p>
            <a:pPr lvl="1"/>
            <a:r>
              <a:rPr lang="de-DE" sz="2000" dirty="0" smtClean="0"/>
              <a:t>Ist eine Frau oder ein Mann erster Sünder?</a:t>
            </a:r>
          </a:p>
          <a:p>
            <a:pPr lvl="1"/>
            <a:r>
              <a:rPr lang="de-DE" sz="2000" dirty="0" smtClean="0"/>
              <a:t>Möglichkeit der positiven Wertung von Diskussion, Scham und Kleidung, </a:t>
            </a:r>
            <a:br>
              <a:rPr lang="de-DE" sz="2000" dirty="0" smtClean="0"/>
            </a:br>
            <a:r>
              <a:rPr lang="de-DE" sz="2000" dirty="0" smtClean="0"/>
              <a:t>sowie auch von Arbeit und Schmerz</a:t>
            </a:r>
          </a:p>
          <a:p>
            <a:pPr>
              <a:buNone/>
            </a:pPr>
            <a:endParaRPr lang="de-DE" dirty="0" smtClean="0"/>
          </a:p>
          <a:p>
            <a:r>
              <a:rPr lang="de-DE" dirty="0" smtClean="0"/>
              <a:t>Fazit</a:t>
            </a:r>
          </a:p>
          <a:p>
            <a:pPr lvl="1"/>
            <a:r>
              <a:rPr lang="de-DE" sz="2000" dirty="0" smtClean="0"/>
              <a:t>Textverlauf als abschüssige Ebene – Gen 3 ermöglicht Sünde</a:t>
            </a:r>
          </a:p>
          <a:p>
            <a:pPr lvl="1"/>
            <a:r>
              <a:rPr lang="de-DE" sz="2000" dirty="0" smtClean="0"/>
              <a:t>erst das tatsächliche Verbrechen eines Mordes ist Sünde </a:t>
            </a:r>
            <a:endParaRPr lang="de-DE"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5. Versündigung und </a:t>
            </a:r>
            <a:r>
              <a:rPr lang="de-DE" sz="1800" dirty="0" err="1" smtClean="0">
                <a:latin typeface="+mn-lt"/>
              </a:rPr>
              <a:t>Entsündigung</a:t>
            </a:r>
            <a:r>
              <a:rPr lang="de-DE" sz="1800" dirty="0" smtClean="0">
                <a:latin typeface="+mn-lt"/>
              </a:rPr>
              <a:t> im Neuen Testament</a:t>
            </a:r>
            <a:endParaRPr lang="de-DE" sz="1800" dirty="0">
              <a:latin typeface="+mn-lt"/>
            </a:endParaRPr>
          </a:p>
        </p:txBody>
      </p:sp>
      <p:sp>
        <p:nvSpPr>
          <p:cNvPr id="3" name="Inhaltsplatzhalter 2"/>
          <p:cNvSpPr>
            <a:spLocks noGrp="1"/>
          </p:cNvSpPr>
          <p:nvPr>
            <p:ph sz="quarter" idx="1"/>
          </p:nvPr>
        </p:nvSpPr>
        <p:spPr>
          <a:xfrm>
            <a:off x="285720" y="1285860"/>
            <a:ext cx="8572560" cy="5429288"/>
          </a:xfrm>
        </p:spPr>
        <p:txBody>
          <a:bodyPr>
            <a:normAutofit fontScale="92500" lnSpcReduction="20000"/>
          </a:bodyPr>
          <a:lstStyle/>
          <a:p>
            <a:pPr>
              <a:buNone/>
            </a:pPr>
            <a:r>
              <a:rPr lang="de-DE" sz="3600" dirty="0" smtClean="0"/>
              <a:t>5. Versündigung und </a:t>
            </a:r>
            <a:r>
              <a:rPr lang="de-DE" sz="3600" dirty="0" err="1" smtClean="0"/>
              <a:t>Entsündigung</a:t>
            </a:r>
            <a:r>
              <a:rPr lang="de-DE" sz="3600" dirty="0" smtClean="0"/>
              <a:t> </a:t>
            </a:r>
            <a:br>
              <a:rPr lang="de-DE" sz="3600" dirty="0" smtClean="0"/>
            </a:br>
            <a:r>
              <a:rPr lang="de-DE" sz="3600" dirty="0" smtClean="0"/>
              <a:t>im Neuen Testament</a:t>
            </a:r>
          </a:p>
          <a:p>
            <a:pPr>
              <a:buNone/>
            </a:pPr>
            <a:r>
              <a:rPr lang="de-DE" sz="2400" dirty="0" smtClean="0"/>
              <a:t>Grundlegend für das NT ist die Vereinigung der verschiedenen hebräischen Begriffe in einem griechischen Begriff </a:t>
            </a:r>
            <a:r>
              <a:rPr lang="de-DE" sz="2400" i="1" dirty="0" err="1" smtClean="0"/>
              <a:t>hamartia</a:t>
            </a:r>
            <a:r>
              <a:rPr lang="de-DE" sz="2400" i="1" dirty="0" smtClean="0"/>
              <a:t> </a:t>
            </a:r>
            <a:r>
              <a:rPr lang="de-DE" sz="2400" dirty="0" smtClean="0"/>
              <a:t>. Dadurch entsteht „Sünde“.</a:t>
            </a:r>
          </a:p>
          <a:p>
            <a:pPr>
              <a:buNone/>
            </a:pPr>
            <a:endParaRPr lang="de-DE" sz="2400" dirty="0" smtClean="0"/>
          </a:p>
          <a:p>
            <a:pPr>
              <a:buNone/>
            </a:pPr>
            <a:r>
              <a:rPr lang="de-DE" sz="2400" dirty="0" smtClean="0"/>
              <a:t>Das NT lebt in den Vorstellungen der Hebräischen Bibel und setzt sie fort:</a:t>
            </a:r>
          </a:p>
          <a:p>
            <a:r>
              <a:rPr lang="de-DE" sz="2400" dirty="0" smtClean="0"/>
              <a:t>Beibehaltung der </a:t>
            </a:r>
            <a:r>
              <a:rPr lang="de-DE" sz="2400" dirty="0" err="1" smtClean="0"/>
              <a:t>Höherbewertung</a:t>
            </a:r>
            <a:r>
              <a:rPr lang="de-DE" sz="2400" dirty="0" smtClean="0"/>
              <a:t> der Vergebungsbereitschaft Gottes</a:t>
            </a:r>
          </a:p>
          <a:p>
            <a:r>
              <a:rPr lang="de-DE" sz="2400" dirty="0" smtClean="0"/>
              <a:t>Jesus illustriert mit Zeichenhandlungen (Tischgemeinschaft </a:t>
            </a:r>
            <a:r>
              <a:rPr lang="de-DE" sz="2400" dirty="0" err="1" smtClean="0"/>
              <a:t>Mk</a:t>
            </a:r>
            <a:r>
              <a:rPr lang="de-DE" sz="2400" dirty="0" smtClean="0"/>
              <a:t> 2,15-17)</a:t>
            </a:r>
            <a:br>
              <a:rPr lang="de-DE" sz="2400" dirty="0" smtClean="0"/>
            </a:br>
            <a:r>
              <a:rPr lang="de-DE" sz="2400" dirty="0" smtClean="0"/>
              <a:t>die Vergebungsbereitschaft Gottes (vgl. Gleichnisse, z.B. </a:t>
            </a:r>
            <a:r>
              <a:rPr lang="de-DE" sz="2400" dirty="0" err="1" smtClean="0"/>
              <a:t>Lk</a:t>
            </a:r>
            <a:r>
              <a:rPr lang="de-DE" sz="2400" dirty="0" smtClean="0"/>
              <a:t> 15,7.10.32)</a:t>
            </a:r>
          </a:p>
          <a:p>
            <a:r>
              <a:rPr lang="de-DE" sz="2400" dirty="0" smtClean="0"/>
              <a:t>Beibehaltung der Verknüpfung von Schuld gegenüber Gott und Schuld gegenüber dem Mitmenschen im Vaterunser (</a:t>
            </a:r>
            <a:r>
              <a:rPr lang="de-DE" sz="2400" dirty="0" err="1" smtClean="0"/>
              <a:t>Mt</a:t>
            </a:r>
            <a:r>
              <a:rPr lang="de-DE" sz="2400" dirty="0" smtClean="0"/>
              <a:t> 6,12; 11,4)</a:t>
            </a:r>
          </a:p>
          <a:p>
            <a:r>
              <a:rPr lang="de-DE" sz="2400" dirty="0" smtClean="0"/>
              <a:t>frühe Deutung des Todes Jesu als Sühne (Urbekenntnis 1Kor 15,3),</a:t>
            </a:r>
            <a:br>
              <a:rPr lang="de-DE" sz="2400" dirty="0" smtClean="0"/>
            </a:br>
            <a:r>
              <a:rPr lang="de-DE" sz="2400" dirty="0" smtClean="0"/>
              <a:t>analog zur Sühnewirkung des Deckels der Lade (</a:t>
            </a:r>
            <a:r>
              <a:rPr lang="de-DE" sz="2400" dirty="0" err="1" smtClean="0"/>
              <a:t>Röm</a:t>
            </a:r>
            <a:r>
              <a:rPr lang="de-DE" sz="2400" dirty="0" smtClean="0"/>
              <a:t> 3,25; </a:t>
            </a:r>
            <a:r>
              <a:rPr lang="de-DE" sz="2400" dirty="0" err="1" smtClean="0"/>
              <a:t>Hebr</a:t>
            </a:r>
            <a:r>
              <a:rPr lang="de-DE" sz="2400" dirty="0" smtClean="0"/>
              <a:t> 9,1ff.)</a:t>
            </a:r>
          </a:p>
          <a:p>
            <a:r>
              <a:rPr lang="de-DE" sz="2400" dirty="0" smtClean="0"/>
              <a:t>Theologische Vertiefungen, z.B.: Die Sünde ist universal (</a:t>
            </a:r>
            <a:r>
              <a:rPr lang="de-DE" sz="2400" dirty="0" err="1" smtClean="0"/>
              <a:t>Röm</a:t>
            </a:r>
            <a:r>
              <a:rPr lang="de-DE" sz="2400" dirty="0" smtClean="0"/>
              <a:t> 8,22)</a:t>
            </a:r>
          </a:p>
          <a:p>
            <a:r>
              <a:rPr lang="de-DE" sz="2400" dirty="0" smtClean="0"/>
              <a:t>Da der Glauben gegen Sünde hilft, kann Unglauben als Sünde verstanden werden (</a:t>
            </a:r>
            <a:r>
              <a:rPr lang="de-DE" sz="2400" dirty="0" err="1" smtClean="0"/>
              <a:t>Joh</a:t>
            </a:r>
            <a:r>
              <a:rPr lang="de-DE" sz="2400" dirty="0" smtClean="0"/>
              <a:t> 9,41; 15,22.24)</a:t>
            </a:r>
            <a:endParaRPr lang="de-DE"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11156"/>
          </a:xfrm>
        </p:spPr>
        <p:style>
          <a:lnRef idx="0">
            <a:schemeClr val="accent1"/>
          </a:lnRef>
          <a:fillRef idx="3">
            <a:schemeClr val="accent1"/>
          </a:fillRef>
          <a:effectRef idx="3">
            <a:schemeClr val="accent1"/>
          </a:effectRef>
          <a:fontRef idx="minor">
            <a:schemeClr val="lt1"/>
          </a:fontRef>
        </p:style>
        <p:txBody>
          <a:bodyPr>
            <a:normAutofit/>
          </a:bodyPr>
          <a:lstStyle/>
          <a:p>
            <a:r>
              <a:rPr lang="de-DE" sz="1800" dirty="0" smtClean="0"/>
              <a:t>Muss denn Leben Sünde sein? Versündigung und </a:t>
            </a:r>
            <a:r>
              <a:rPr lang="de-DE" sz="1800" dirty="0" err="1" smtClean="0"/>
              <a:t>Entsündigung</a:t>
            </a:r>
            <a:r>
              <a:rPr lang="de-DE" sz="1800" dirty="0" smtClean="0"/>
              <a:t> in biblischer Theologie</a:t>
            </a:r>
            <a:endParaRPr lang="de-DE" sz="1800" dirty="0"/>
          </a:p>
        </p:txBody>
      </p:sp>
      <p:sp>
        <p:nvSpPr>
          <p:cNvPr id="3" name="Inhaltsplatzhalter 2"/>
          <p:cNvSpPr>
            <a:spLocks noGrp="1"/>
          </p:cNvSpPr>
          <p:nvPr>
            <p:ph sz="quarter" idx="1"/>
          </p:nvPr>
        </p:nvSpPr>
        <p:spPr>
          <a:xfrm>
            <a:off x="457200" y="1000108"/>
            <a:ext cx="8229600" cy="5572164"/>
          </a:xfrm>
          <a:solidFill>
            <a:schemeClr val="tx2">
              <a:lumMod val="20000"/>
              <a:lumOff val="80000"/>
            </a:schemeClr>
          </a:solidFill>
        </p:spPr>
        <p:txBody>
          <a:bodyPr>
            <a:normAutofit/>
          </a:bodyPr>
          <a:lstStyle/>
          <a:p>
            <a:pPr>
              <a:buNone/>
            </a:pPr>
            <a:endParaRPr lang="de-DE" sz="2400" dirty="0" smtClean="0"/>
          </a:p>
          <a:p>
            <a:pPr>
              <a:buNone/>
            </a:pPr>
            <a:r>
              <a:rPr lang="de-DE" sz="5400" dirty="0" smtClean="0"/>
              <a:t>Überblick über den Vortrag</a:t>
            </a:r>
          </a:p>
          <a:p>
            <a:pPr>
              <a:buNone/>
            </a:pPr>
            <a:endParaRPr lang="de-DE" dirty="0" smtClean="0"/>
          </a:p>
          <a:p>
            <a:pPr>
              <a:buNone/>
            </a:pPr>
            <a:r>
              <a:rPr lang="de-DE" dirty="0" smtClean="0"/>
              <a:t>1. „Sünde“ im Alltag am Beispiel der Werbung</a:t>
            </a:r>
          </a:p>
          <a:p>
            <a:pPr>
              <a:buNone/>
            </a:pPr>
            <a:r>
              <a:rPr lang="de-DE" dirty="0" smtClean="0"/>
              <a:t>2. Was ist Sünde in der Bibel?</a:t>
            </a:r>
          </a:p>
          <a:p>
            <a:pPr>
              <a:buNone/>
            </a:pPr>
            <a:r>
              <a:rPr lang="de-DE" dirty="0" smtClean="0"/>
              <a:t>3. Wie wird der Mensch Sünde los?</a:t>
            </a:r>
          </a:p>
          <a:p>
            <a:pPr>
              <a:buNone/>
            </a:pPr>
            <a:r>
              <a:rPr lang="de-DE" dirty="0" smtClean="0"/>
              <a:t>4. Das Sonderproblem der Urgeschichte</a:t>
            </a:r>
          </a:p>
          <a:p>
            <a:pPr>
              <a:buNone/>
            </a:pPr>
            <a:r>
              <a:rPr lang="de-DE" dirty="0" smtClean="0"/>
              <a:t>5. Versündigung und </a:t>
            </a:r>
            <a:r>
              <a:rPr lang="de-DE" dirty="0" err="1" smtClean="0"/>
              <a:t>Entsündigung</a:t>
            </a:r>
            <a:r>
              <a:rPr lang="de-DE" dirty="0" smtClean="0"/>
              <a:t> im Neuen Testament</a:t>
            </a:r>
          </a:p>
          <a:p>
            <a:pPr>
              <a:buNone/>
            </a:pPr>
            <a:r>
              <a:rPr lang="de-DE" dirty="0" smtClean="0"/>
              <a:t>6. Anregungen der jüdischen Auslegungsgeschichte </a:t>
            </a:r>
            <a:br>
              <a:rPr lang="de-DE" dirty="0" smtClean="0"/>
            </a:br>
            <a:r>
              <a:rPr lang="de-DE" dirty="0" smtClean="0"/>
              <a:t>für didaktische Folgerungen</a:t>
            </a:r>
          </a:p>
          <a:p>
            <a:endParaRPr lang="de-DE"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5720" y="285728"/>
            <a:ext cx="8572560"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5. Versündigung und </a:t>
            </a:r>
            <a:r>
              <a:rPr lang="de-DE" sz="1800" dirty="0" err="1" smtClean="0"/>
              <a:t>Entsündigung</a:t>
            </a:r>
            <a:r>
              <a:rPr lang="de-DE" sz="1800" dirty="0" smtClean="0"/>
              <a:t> im Neuen Testament</a:t>
            </a:r>
            <a:endParaRPr lang="de-DE" sz="1800" dirty="0"/>
          </a:p>
        </p:txBody>
      </p:sp>
      <p:sp>
        <p:nvSpPr>
          <p:cNvPr id="3" name="Inhaltsplatzhalter 2"/>
          <p:cNvSpPr>
            <a:spLocks noGrp="1"/>
          </p:cNvSpPr>
          <p:nvPr>
            <p:ph sz="quarter" idx="1"/>
          </p:nvPr>
        </p:nvSpPr>
        <p:spPr>
          <a:xfrm>
            <a:off x="357158" y="1142984"/>
            <a:ext cx="8429684" cy="5572164"/>
          </a:xfrm>
        </p:spPr>
        <p:txBody>
          <a:bodyPr/>
          <a:lstStyle/>
          <a:p>
            <a:pPr>
              <a:buNone/>
            </a:pPr>
            <a:r>
              <a:rPr lang="de-DE" sz="2400" dirty="0" smtClean="0"/>
              <a:t>Exemplarischer Einzeltext: Apostelgeschichte</a:t>
            </a:r>
          </a:p>
          <a:p>
            <a:pPr>
              <a:buNone/>
            </a:pPr>
            <a:endParaRPr lang="de-DE" sz="2400" dirty="0" smtClean="0"/>
          </a:p>
          <a:p>
            <a:r>
              <a:rPr lang="de-DE" sz="2400" dirty="0" smtClean="0"/>
              <a:t>Taufe in der nachösterlichen Gemeinde zur Sündenvergebung </a:t>
            </a:r>
            <a:br>
              <a:rPr lang="de-DE" sz="2400" dirty="0" smtClean="0"/>
            </a:br>
            <a:r>
              <a:rPr lang="de-DE" sz="2400" dirty="0" smtClean="0"/>
              <a:t>(</a:t>
            </a:r>
            <a:r>
              <a:rPr lang="de-DE" sz="2400" dirty="0" err="1" smtClean="0"/>
              <a:t>Apg</a:t>
            </a:r>
            <a:r>
              <a:rPr lang="de-DE" sz="2400" dirty="0" smtClean="0"/>
              <a:t> 2,38; 1Kor 1,14-16) </a:t>
            </a:r>
          </a:p>
          <a:p>
            <a:r>
              <a:rPr lang="de-DE" sz="2400" dirty="0" smtClean="0"/>
              <a:t>grundsätzliche Aufnahme von Reinheits- und </a:t>
            </a:r>
            <a:r>
              <a:rPr lang="de-DE" sz="2400" dirty="0" err="1" smtClean="0"/>
              <a:t>Heiligkeitsvorstellungen</a:t>
            </a:r>
            <a:r>
              <a:rPr lang="de-DE" sz="2400" dirty="0" smtClean="0"/>
              <a:t>,</a:t>
            </a:r>
            <a:br>
              <a:rPr lang="de-DE" sz="2400" dirty="0" smtClean="0"/>
            </a:br>
            <a:r>
              <a:rPr lang="de-DE" sz="2400" dirty="0" smtClean="0"/>
              <a:t>aber Begrenzung der Aufnahme des Rechtes: </a:t>
            </a:r>
          </a:p>
          <a:p>
            <a:pPr lvl="1"/>
            <a:r>
              <a:rPr lang="de-DE" sz="2200" dirty="0" err="1" smtClean="0"/>
              <a:t>Petrusvision</a:t>
            </a:r>
            <a:r>
              <a:rPr lang="de-DE" sz="2200" dirty="0" smtClean="0"/>
              <a:t>  </a:t>
            </a:r>
            <a:r>
              <a:rPr lang="de-DE" sz="2200" dirty="0" err="1" smtClean="0"/>
              <a:t>Apg</a:t>
            </a:r>
            <a:r>
              <a:rPr lang="de-DE" sz="2200" dirty="0" smtClean="0"/>
              <a:t> 10,9-16: </a:t>
            </a:r>
            <a:br>
              <a:rPr lang="de-DE" sz="2200" dirty="0" smtClean="0"/>
            </a:br>
            <a:r>
              <a:rPr lang="de-DE" sz="2200" dirty="0" smtClean="0"/>
              <a:t>Petrus isst unreine Tiere</a:t>
            </a:r>
          </a:p>
          <a:p>
            <a:pPr lvl="1"/>
            <a:r>
              <a:rPr lang="de-DE" sz="2200" dirty="0" smtClean="0"/>
              <a:t>Aposteldekret </a:t>
            </a:r>
            <a:r>
              <a:rPr lang="de-DE" sz="2200" dirty="0" err="1" smtClean="0"/>
              <a:t>Apg</a:t>
            </a:r>
            <a:r>
              <a:rPr lang="de-DE" sz="2200" dirty="0" smtClean="0"/>
              <a:t> 15,29: </a:t>
            </a:r>
            <a:br>
              <a:rPr lang="de-DE" sz="2200" dirty="0" smtClean="0"/>
            </a:br>
            <a:r>
              <a:rPr lang="de-DE" sz="2200" dirty="0" smtClean="0"/>
              <a:t>Urgemeinde fordert von bekehrten Nichtjuden nur die Einhaltung von Elementargeboten (kein Essen von Opferfleisch, Blut und Ersticktem sowie keine Unzucht). </a:t>
            </a:r>
            <a:br>
              <a:rPr lang="de-DE" sz="2200" dirty="0" smtClean="0"/>
            </a:br>
            <a:r>
              <a:rPr lang="de-DE" sz="2200" dirty="0" smtClean="0"/>
              <a:t>Gründe:  - Todesstrafe für Nichtjuden in Lev 17f. , </a:t>
            </a:r>
            <a:br>
              <a:rPr lang="de-DE" sz="2200" dirty="0" smtClean="0"/>
            </a:br>
            <a:r>
              <a:rPr lang="de-DE" sz="2200" dirty="0" smtClean="0"/>
              <a:t>               - Regelung des Kontaktes zwischen Juden und Nichtjuden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latin typeface="+mn-lt"/>
              </a:rPr>
              <a:t>5. Versündigung und </a:t>
            </a:r>
            <a:r>
              <a:rPr lang="de-DE" sz="1800" dirty="0" err="1" smtClean="0">
                <a:latin typeface="+mn-lt"/>
              </a:rPr>
              <a:t>Entsündigung</a:t>
            </a:r>
            <a:r>
              <a:rPr lang="de-DE" sz="1800" dirty="0" smtClean="0">
                <a:latin typeface="+mn-lt"/>
              </a:rPr>
              <a:t> im Neuen Testament</a:t>
            </a:r>
            <a:endParaRPr lang="de-DE" sz="1800" dirty="0">
              <a:latin typeface="+mn-lt"/>
            </a:endParaRPr>
          </a:p>
        </p:txBody>
      </p:sp>
      <p:sp>
        <p:nvSpPr>
          <p:cNvPr id="3" name="Inhaltsplatzhalter 2"/>
          <p:cNvSpPr>
            <a:spLocks noGrp="1"/>
          </p:cNvSpPr>
          <p:nvPr>
            <p:ph sz="quarter" idx="1"/>
          </p:nvPr>
        </p:nvSpPr>
        <p:spPr>
          <a:xfrm>
            <a:off x="428596" y="1447800"/>
            <a:ext cx="8429684" cy="4572000"/>
          </a:xfrm>
        </p:spPr>
        <p:txBody>
          <a:bodyPr>
            <a:normAutofit lnSpcReduction="10000"/>
          </a:bodyPr>
          <a:lstStyle/>
          <a:p>
            <a:pPr>
              <a:buNone/>
            </a:pPr>
            <a:r>
              <a:rPr lang="de-DE" dirty="0" smtClean="0"/>
              <a:t>Fragen:</a:t>
            </a:r>
          </a:p>
          <a:p>
            <a:r>
              <a:rPr lang="de-DE" dirty="0" smtClean="0"/>
              <a:t>Wird die Frage nach „Sünde“ </a:t>
            </a:r>
            <a:r>
              <a:rPr lang="de-DE" dirty="0" err="1" smtClean="0"/>
              <a:t>christlicherseits</a:t>
            </a:r>
            <a:r>
              <a:rPr lang="de-DE" dirty="0" smtClean="0"/>
              <a:t> nicht zu oft zu abstrakt geantwortet (Trennung von Gott)?</a:t>
            </a:r>
          </a:p>
          <a:p>
            <a:r>
              <a:rPr lang="de-DE" dirty="0" smtClean="0"/>
              <a:t>Sind hier nicht jüdisch wie auch innerchristlich konkretere Traditionen </a:t>
            </a:r>
            <a:r>
              <a:rPr lang="de-DE" dirty="0" err="1" smtClean="0"/>
              <a:t>heranziehbar</a:t>
            </a:r>
            <a:r>
              <a:rPr lang="de-DE" dirty="0" smtClean="0"/>
              <a:t>?</a:t>
            </a:r>
          </a:p>
          <a:p>
            <a:endParaRPr lang="de-DE" dirty="0" smtClean="0"/>
          </a:p>
          <a:p>
            <a:endParaRPr lang="de-DE" dirty="0" smtClean="0"/>
          </a:p>
          <a:p>
            <a:endParaRPr lang="de-DE" dirty="0" smtClean="0"/>
          </a:p>
          <a:p>
            <a:endParaRPr lang="de-DE" dirty="0" smtClean="0"/>
          </a:p>
          <a:p>
            <a:pPr>
              <a:buNone/>
            </a:pPr>
            <a:r>
              <a:rPr lang="de-DE" i="1" dirty="0" smtClean="0"/>
              <a:t>Aus dem </a:t>
            </a:r>
            <a:r>
              <a:rPr lang="de-DE" i="1" dirty="0" err="1" smtClean="0"/>
              <a:t>Migdal</a:t>
            </a:r>
            <a:r>
              <a:rPr lang="de-DE" i="1" dirty="0" smtClean="0"/>
              <a:t> Oz (mittelalterlicher jüdische Kommentar zur </a:t>
            </a:r>
            <a:r>
              <a:rPr lang="de-DE" i="1" dirty="0" err="1" smtClean="0"/>
              <a:t>Tora</a:t>
            </a:r>
            <a:r>
              <a:rPr lang="de-DE" i="1" dirty="0" smtClean="0"/>
              <a:t>):   </a:t>
            </a:r>
            <a:br>
              <a:rPr lang="de-DE" i="1" dirty="0" smtClean="0"/>
            </a:br>
            <a:r>
              <a:rPr lang="de-DE" i="1" dirty="0" smtClean="0"/>
              <a:t>Eine kluge Frage ist die Hälfte der Antwort / Hilfe /Rettung.</a:t>
            </a:r>
          </a:p>
          <a:p>
            <a:endParaRPr lang="de-D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latin typeface="+mn-lt"/>
              </a:rPr>
              <a:t>Muss denn Leben Sünde sein? Versündigung und </a:t>
            </a:r>
            <a:r>
              <a:rPr lang="de-DE" sz="1800" dirty="0" err="1" smtClean="0">
                <a:latin typeface="+mn-lt"/>
              </a:rPr>
              <a:t>Entsündigung</a:t>
            </a:r>
            <a:r>
              <a:rPr lang="de-DE" sz="1800" dirty="0" smtClean="0">
                <a:latin typeface="+mn-lt"/>
              </a:rPr>
              <a:t> in biblischer Theologie</a:t>
            </a:r>
            <a:br>
              <a:rPr lang="de-DE" sz="1800" dirty="0" smtClean="0">
                <a:latin typeface="+mn-lt"/>
              </a:rPr>
            </a:br>
            <a:r>
              <a:rPr lang="de-DE" sz="1800" dirty="0" smtClean="0"/>
              <a:t>6. Anregungen der jüdischen Auslegungsgeschichte für didaktische Folgerungen</a:t>
            </a:r>
            <a:endParaRPr lang="de-DE" sz="1800" dirty="0">
              <a:latin typeface="+mn-lt"/>
            </a:endParaRPr>
          </a:p>
        </p:txBody>
      </p:sp>
      <p:sp>
        <p:nvSpPr>
          <p:cNvPr id="3" name="Inhaltsplatzhalter 2"/>
          <p:cNvSpPr>
            <a:spLocks noGrp="1"/>
          </p:cNvSpPr>
          <p:nvPr>
            <p:ph sz="quarter" idx="1"/>
          </p:nvPr>
        </p:nvSpPr>
        <p:spPr>
          <a:xfrm>
            <a:off x="214282" y="1071546"/>
            <a:ext cx="8715436" cy="5786454"/>
          </a:xfrm>
        </p:spPr>
        <p:txBody>
          <a:bodyPr>
            <a:normAutofit fontScale="85000" lnSpcReduction="20000"/>
          </a:bodyPr>
          <a:lstStyle/>
          <a:p>
            <a:pPr>
              <a:buNone/>
            </a:pPr>
            <a:r>
              <a:rPr lang="de-DE" sz="4000" dirty="0" smtClean="0"/>
              <a:t>6. Anregungen der jüdischen Auslegungsgeschichte </a:t>
            </a:r>
            <a:br>
              <a:rPr lang="de-DE" sz="4000" dirty="0" smtClean="0"/>
            </a:br>
            <a:r>
              <a:rPr lang="de-DE" sz="4000" dirty="0" smtClean="0"/>
              <a:t> für didaktische Folgerungen</a:t>
            </a:r>
          </a:p>
          <a:p>
            <a:r>
              <a:rPr lang="de-DE" dirty="0" smtClean="0"/>
              <a:t>Die jüdische Erziehung stellt zuerst eine positive Beziehung zu Gott her: im häuslichen Erleben der Gottesbeziehung, z.B. in der </a:t>
            </a:r>
            <a:r>
              <a:rPr lang="de-DE" dirty="0" err="1" smtClean="0"/>
              <a:t>Pesachliturgie</a:t>
            </a:r>
            <a:r>
              <a:rPr lang="de-DE" dirty="0" smtClean="0"/>
              <a:t>, im täglichen Gebet und dem alltäglichen Halten der </a:t>
            </a:r>
            <a:r>
              <a:rPr lang="de-DE" dirty="0" err="1" smtClean="0"/>
              <a:t>Tora</a:t>
            </a:r>
            <a:r>
              <a:rPr lang="de-DE" dirty="0" smtClean="0"/>
              <a:t> z.B. bei den Speiseregeln. </a:t>
            </a:r>
            <a:br>
              <a:rPr lang="de-DE" dirty="0" smtClean="0"/>
            </a:br>
            <a:r>
              <a:rPr lang="de-DE" b="1" dirty="0" smtClean="0"/>
              <a:t>Frage: </a:t>
            </a:r>
            <a:r>
              <a:rPr lang="de-DE" dirty="0" smtClean="0"/>
              <a:t>Müssen heutige Kinder für ein Thema wie Sünde hinreichend religiös </a:t>
            </a:r>
            <a:br>
              <a:rPr lang="de-DE" dirty="0" smtClean="0"/>
            </a:br>
            <a:r>
              <a:rPr lang="de-DE" dirty="0" smtClean="0"/>
              <a:t>            sozialisiert sein?</a:t>
            </a:r>
          </a:p>
          <a:p>
            <a:r>
              <a:rPr lang="de-DE" dirty="0" smtClean="0"/>
              <a:t>Nach rabbinischer Auffassung beginnt die Lektüre der </a:t>
            </a:r>
            <a:r>
              <a:rPr lang="de-DE" dirty="0" err="1" smtClean="0"/>
              <a:t>Tora</a:t>
            </a:r>
            <a:r>
              <a:rPr lang="de-DE" dirty="0" smtClean="0"/>
              <a:t> mit dem Buch Leviticus (d.h. den Opfer- und Reinheitstexten) und nicht mit der Genesis (z.B. der Schöpfungs- und Paradiesgeschichte):  Anfang bei der </a:t>
            </a:r>
            <a:r>
              <a:rPr lang="de-DE" dirty="0" err="1" smtClean="0"/>
              <a:t>Entsündigung</a:t>
            </a:r>
            <a:r>
              <a:rPr lang="de-DE" dirty="0" smtClean="0"/>
              <a:t>. </a:t>
            </a:r>
            <a:br>
              <a:rPr lang="de-DE" dirty="0" smtClean="0"/>
            </a:br>
            <a:r>
              <a:rPr lang="de-DE" b="1" dirty="0" smtClean="0"/>
              <a:t>Frage:</a:t>
            </a:r>
            <a:r>
              <a:rPr lang="de-DE" dirty="0" smtClean="0"/>
              <a:t> Entspricht dem christlich ein Zugang von der Schuldvergebung her?</a:t>
            </a:r>
            <a:br>
              <a:rPr lang="de-DE" dirty="0" smtClean="0"/>
            </a:br>
            <a:r>
              <a:rPr lang="de-DE" b="1" dirty="0" smtClean="0"/>
              <a:t>Frage: </a:t>
            </a:r>
            <a:r>
              <a:rPr lang="de-DE" dirty="0" smtClean="0"/>
              <a:t>Ist Gen 3-4 zu schwierig für die Grundschule? </a:t>
            </a:r>
          </a:p>
          <a:p>
            <a:r>
              <a:rPr lang="de-DE" dirty="0" smtClean="0"/>
              <a:t>Die </a:t>
            </a:r>
            <a:r>
              <a:rPr lang="de-DE" dirty="0" err="1" smtClean="0"/>
              <a:t>Tora</a:t>
            </a:r>
            <a:r>
              <a:rPr lang="de-DE" dirty="0" smtClean="0"/>
              <a:t> wird immer ganz gelesen. </a:t>
            </a:r>
            <a:br>
              <a:rPr lang="de-DE" dirty="0" smtClean="0"/>
            </a:br>
            <a:r>
              <a:rPr lang="de-DE" b="1" dirty="0" smtClean="0"/>
              <a:t>Frage: </a:t>
            </a:r>
            <a:r>
              <a:rPr lang="de-DE" dirty="0" smtClean="0"/>
              <a:t>Wie kann Schule den Bildungsauftrag der Übermittlung von schwierigen </a:t>
            </a:r>
            <a:br>
              <a:rPr lang="de-DE" dirty="0" smtClean="0"/>
            </a:br>
            <a:r>
              <a:rPr lang="de-DE" dirty="0" smtClean="0"/>
              <a:t>             Standardtexten biblischer Bildung leisten?</a:t>
            </a:r>
          </a:p>
          <a:p>
            <a:r>
              <a:rPr lang="de-DE" dirty="0" smtClean="0"/>
              <a:t>Die heutige Auslegungsgeschichte behandelt Gen 3 sehr variabel.</a:t>
            </a:r>
            <a:br>
              <a:rPr lang="de-DE" dirty="0" smtClean="0"/>
            </a:br>
            <a:r>
              <a:rPr lang="de-DE" b="1" dirty="0" smtClean="0"/>
              <a:t>Frage: </a:t>
            </a:r>
            <a:r>
              <a:rPr lang="de-DE" dirty="0" smtClean="0"/>
              <a:t>Bieten Themen wie das der Scham auch einen besseren Zugang zu Gen 3?</a:t>
            </a:r>
          </a:p>
          <a:p>
            <a:pPr>
              <a:buNone/>
            </a:pPr>
            <a:endParaRPr lang="de-DE"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57158" y="274638"/>
            <a:ext cx="8429684" cy="511156"/>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endParaRPr lang="de-DE" sz="1800" dirty="0">
              <a:latin typeface="+mn-lt"/>
            </a:endParaRPr>
          </a:p>
        </p:txBody>
      </p:sp>
      <p:sp>
        <p:nvSpPr>
          <p:cNvPr id="4" name="Inhaltsplatzhalter 3"/>
          <p:cNvSpPr>
            <a:spLocks noGrp="1"/>
          </p:cNvSpPr>
          <p:nvPr>
            <p:ph sz="quarter" idx="1"/>
          </p:nvPr>
        </p:nvSpPr>
        <p:spPr>
          <a:xfrm>
            <a:off x="357158" y="1071546"/>
            <a:ext cx="8572560" cy="5500726"/>
          </a:xfrm>
        </p:spPr>
        <p:txBody>
          <a:bodyPr>
            <a:normAutofit fontScale="62500" lnSpcReduction="20000"/>
          </a:bodyPr>
          <a:lstStyle/>
          <a:p>
            <a:pPr>
              <a:buNone/>
            </a:pPr>
            <a:r>
              <a:rPr lang="de-DE" sz="3400" dirty="0" smtClean="0"/>
              <a:t>Literatur in Auswahl – Empfehlungen zum Weiterlesen</a:t>
            </a:r>
          </a:p>
          <a:p>
            <a:r>
              <a:rPr lang="de-DE" dirty="0" smtClean="0"/>
              <a:t>Klaus Bieberstein/Lukas Bormann, Art. Sünde, in: Sozialgeschichtliches Wörterbuch zur Bibel (=</a:t>
            </a:r>
            <a:r>
              <a:rPr lang="de-DE" dirty="0" err="1" smtClean="0"/>
              <a:t>SWzB</a:t>
            </a:r>
            <a:r>
              <a:rPr lang="de-DE" dirty="0" smtClean="0"/>
              <a:t>), Gütersloh 2009, 570-573</a:t>
            </a:r>
          </a:p>
          <a:p>
            <a:r>
              <a:rPr lang="de-DE" dirty="0" err="1" smtClean="0"/>
              <a:t>Framk</a:t>
            </a:r>
            <a:r>
              <a:rPr lang="de-DE" dirty="0" smtClean="0"/>
              <a:t> Crüsemann, Was ist und wonach fragt die erste Frage der Bibel?. Oder: Das Thema Scham als „Schlüssel zur Paradiesgeschichte“, in: FS Jürgen </a:t>
            </a:r>
            <a:r>
              <a:rPr lang="de-DE" dirty="0" err="1" smtClean="0"/>
              <a:t>Ebach</a:t>
            </a:r>
            <a:r>
              <a:rPr lang="de-DE" dirty="0" smtClean="0"/>
              <a:t>, 2010</a:t>
            </a:r>
          </a:p>
          <a:p>
            <a:r>
              <a:rPr lang="de-DE" dirty="0" smtClean="0"/>
              <a:t>Christian Eberhard, Art. Sühne (AT), </a:t>
            </a:r>
            <a:r>
              <a:rPr lang="de-DE" u="sng" dirty="0" smtClean="0">
                <a:hlinkClick r:id="rId3"/>
              </a:rPr>
              <a:t>www.wibilex.de</a:t>
            </a:r>
            <a:r>
              <a:rPr lang="de-DE" dirty="0" smtClean="0"/>
              <a:t> , 2007</a:t>
            </a:r>
          </a:p>
          <a:p>
            <a:r>
              <a:rPr lang="de-DE" dirty="0" smtClean="0"/>
              <a:t>Klaus Koenen, Art Eschatologie, </a:t>
            </a:r>
            <a:r>
              <a:rPr lang="de-DE" u="sng" dirty="0" smtClean="0">
                <a:hlinkClick r:id="rId4"/>
              </a:rPr>
              <a:t>www.wibilex.de, 2007 </a:t>
            </a:r>
            <a:r>
              <a:rPr lang="de-DE" dirty="0" smtClean="0"/>
              <a:t>, 2007 (dort Punkt 3.2.6+7)</a:t>
            </a:r>
            <a:endParaRPr lang="de-DE" u="sng" dirty="0" smtClean="0">
              <a:hlinkClick r:id="rId4"/>
            </a:endParaRPr>
          </a:p>
          <a:p>
            <a:r>
              <a:rPr lang="de-DE" dirty="0" smtClean="0"/>
              <a:t>Siegfried Kreuzer, Art. Lade JHWHs/Bundeslade, </a:t>
            </a:r>
            <a:r>
              <a:rPr lang="de-DE" dirty="0" smtClean="0">
                <a:hlinkClick r:id="rId3"/>
              </a:rPr>
              <a:t>www.wibilex.de</a:t>
            </a:r>
            <a:r>
              <a:rPr lang="de-DE" dirty="0" smtClean="0"/>
              <a:t> , 2007 </a:t>
            </a:r>
          </a:p>
          <a:p>
            <a:r>
              <a:rPr lang="de-DE" dirty="0" smtClean="0"/>
              <a:t>Matthias </a:t>
            </a:r>
            <a:r>
              <a:rPr lang="de-DE" dirty="0" err="1" smtClean="0"/>
              <a:t>Millard</a:t>
            </a:r>
            <a:r>
              <a:rPr lang="de-DE" dirty="0" smtClean="0"/>
              <a:t>, Art Psalter, </a:t>
            </a:r>
            <a:r>
              <a:rPr lang="de-DE" dirty="0" smtClean="0">
                <a:hlinkClick r:id="rId3"/>
              </a:rPr>
              <a:t>www.wibilex.de</a:t>
            </a:r>
            <a:r>
              <a:rPr lang="de-DE" dirty="0" smtClean="0"/>
              <a:t> , 2008 (auch auf: </a:t>
            </a:r>
            <a:r>
              <a:rPr lang="de-DE" dirty="0" smtClean="0">
                <a:hlinkClick r:id="rId5"/>
              </a:rPr>
              <a:t>http://www.reformiert-info.de/2068-0-8-3.html</a:t>
            </a:r>
            <a:r>
              <a:rPr lang="de-DE" dirty="0" smtClean="0"/>
              <a:t> )</a:t>
            </a:r>
          </a:p>
          <a:p>
            <a:r>
              <a:rPr lang="de-DE" dirty="0" smtClean="0"/>
              <a:t>Matthias </a:t>
            </a:r>
            <a:r>
              <a:rPr lang="de-DE" dirty="0" err="1" smtClean="0"/>
              <a:t>Millard</a:t>
            </a:r>
            <a:r>
              <a:rPr lang="de-DE" dirty="0" smtClean="0"/>
              <a:t>/Gerd Theissen, Art. Auslösen/Erlösen, in: </a:t>
            </a:r>
            <a:r>
              <a:rPr lang="de-DE" dirty="0" err="1" smtClean="0"/>
              <a:t>SWzB</a:t>
            </a:r>
            <a:r>
              <a:rPr lang="de-DE" dirty="0" smtClean="0"/>
              <a:t>, Gütersloh 2009, 29-34</a:t>
            </a:r>
          </a:p>
          <a:p>
            <a:r>
              <a:rPr lang="de-DE" dirty="0" smtClean="0"/>
              <a:t>Matthias </a:t>
            </a:r>
            <a:r>
              <a:rPr lang="de-DE" dirty="0" err="1" smtClean="0"/>
              <a:t>Millard</a:t>
            </a:r>
            <a:r>
              <a:rPr lang="de-DE" dirty="0" smtClean="0"/>
              <a:t>/Gerd Theissen, Art. Versöhnung, in: </a:t>
            </a:r>
            <a:r>
              <a:rPr lang="de-DE" dirty="0" err="1" smtClean="0"/>
              <a:t>SWzB</a:t>
            </a:r>
            <a:r>
              <a:rPr lang="de-DE" dirty="0" smtClean="0"/>
              <a:t>, Gütersloh 2009, 610-613</a:t>
            </a:r>
          </a:p>
          <a:p>
            <a:r>
              <a:rPr lang="de-DE" dirty="0" smtClean="0"/>
              <a:t>Wolfgang Zwickel, Der salomonische Tempel, Mainz 1999 (mit Bildern und Rekonstruktionszeichnungen)</a:t>
            </a:r>
          </a:p>
          <a:p>
            <a:pPr>
              <a:buNone/>
            </a:pPr>
            <a:endParaRPr lang="de-DE" sz="3200" dirty="0" smtClean="0"/>
          </a:p>
          <a:p>
            <a:pPr>
              <a:buNone/>
            </a:pPr>
            <a:r>
              <a:rPr lang="de-DE" sz="3400" dirty="0" smtClean="0"/>
              <a:t>Einige aktuelle Bibelübersetzungen</a:t>
            </a:r>
          </a:p>
          <a:p>
            <a:r>
              <a:rPr lang="de-DE" dirty="0" smtClean="0"/>
              <a:t>Zürcher Bibel 2007, Zürich 2007 </a:t>
            </a:r>
          </a:p>
          <a:p>
            <a:r>
              <a:rPr lang="de-DE" dirty="0" smtClean="0"/>
              <a:t>Bibel in gerechter Sprache, Gütersloh 4., überarbeitete Auflage Herbst 2010 (dann im Kleinformat!)</a:t>
            </a:r>
          </a:p>
          <a:p>
            <a:pPr>
              <a:buNone/>
            </a:pPr>
            <a:endParaRPr lang="de-DE" dirty="0" smtClean="0"/>
          </a:p>
          <a:p>
            <a:pPr>
              <a:buNone/>
            </a:pPr>
            <a:r>
              <a:rPr lang="de-DE" sz="3400" dirty="0" smtClean="0"/>
              <a:t>Erzählbibel aus dem Projekt „Bibel in gerechter Sprache“</a:t>
            </a:r>
          </a:p>
          <a:p>
            <a:r>
              <a:rPr lang="de-DE" dirty="0" smtClean="0"/>
              <a:t>Diana </a:t>
            </a:r>
            <a:r>
              <a:rPr lang="de-DE" dirty="0" err="1" smtClean="0"/>
              <a:t>Klöpper</a:t>
            </a:r>
            <a:r>
              <a:rPr lang="de-DE" dirty="0" smtClean="0"/>
              <a:t>/Kerstin Schiffner, Gütersloher Erzählbibel, Gütersloh 2004</a:t>
            </a:r>
            <a:endParaRPr lang="de-DE"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95400" y="1643050"/>
            <a:ext cx="6400800" cy="1143008"/>
          </a:xfrm>
        </p:spPr>
        <p:txBody>
          <a:bodyPr>
            <a:normAutofit/>
          </a:bodyPr>
          <a:lstStyle/>
          <a:p>
            <a:r>
              <a:rPr lang="de-DE" dirty="0" err="1" smtClean="0"/>
              <a:t>Lippischer</a:t>
            </a:r>
            <a:r>
              <a:rPr lang="de-DE" dirty="0" smtClean="0"/>
              <a:t> Religionslehrerinnentag 2009 </a:t>
            </a:r>
          </a:p>
          <a:p>
            <a:r>
              <a:rPr lang="de-DE" dirty="0" smtClean="0"/>
              <a:t>Vortrag von Prof. Dr. Matthias </a:t>
            </a:r>
            <a:r>
              <a:rPr lang="de-DE" dirty="0" err="1" smtClean="0"/>
              <a:t>Millard</a:t>
            </a:r>
            <a:endParaRPr lang="de-DE" dirty="0"/>
          </a:p>
        </p:txBody>
      </p:sp>
      <p:sp>
        <p:nvSpPr>
          <p:cNvPr id="2" name="Titel 1"/>
          <p:cNvSpPr>
            <a:spLocks noGrp="1"/>
          </p:cNvSpPr>
          <p:nvPr>
            <p:ph type="ctrTitle"/>
          </p:nvPr>
        </p:nvSpPr>
        <p:spPr>
          <a:xfrm>
            <a:off x="685800" y="3357562"/>
            <a:ext cx="7772400" cy="2643206"/>
          </a:xfrm>
        </p:spPr>
        <p:style>
          <a:lnRef idx="0">
            <a:schemeClr val="accent1"/>
          </a:lnRef>
          <a:fillRef idx="3">
            <a:schemeClr val="accent1"/>
          </a:fillRef>
          <a:effectRef idx="3">
            <a:schemeClr val="accent1"/>
          </a:effectRef>
          <a:fontRef idx="minor">
            <a:schemeClr val="lt1"/>
          </a:fontRef>
        </p:style>
        <p:txBody>
          <a:bodyPr>
            <a:normAutofit/>
          </a:bodyPr>
          <a:lstStyle/>
          <a:p>
            <a:r>
              <a:rPr lang="de-DE" baseline="0" dirty="0" smtClean="0"/>
              <a:t>Muss denn Leben Sünde sein? Versündigung und </a:t>
            </a:r>
            <a:r>
              <a:rPr lang="de-DE" baseline="0" dirty="0" err="1" smtClean="0"/>
              <a:t>Entsündigung</a:t>
            </a:r>
            <a:r>
              <a:rPr lang="de-DE" baseline="0" dirty="0" smtClean="0"/>
              <a:t> </a:t>
            </a:r>
            <a:br>
              <a:rPr lang="de-DE" baseline="0" dirty="0" smtClean="0"/>
            </a:br>
            <a:r>
              <a:rPr lang="de-DE" baseline="0" dirty="0" smtClean="0"/>
              <a:t>in biblischer Theologie</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357166"/>
            <a:ext cx="8501122" cy="71438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de-DE" sz="2000" dirty="0" smtClean="0"/>
              <a:t>Muss denn Leben Sünde sein? Versündigung und </a:t>
            </a:r>
            <a:r>
              <a:rPr lang="de-DE" sz="2000" dirty="0" err="1" smtClean="0"/>
              <a:t>Entsündigung</a:t>
            </a:r>
            <a:r>
              <a:rPr lang="de-DE" sz="2000" dirty="0" smtClean="0"/>
              <a:t> in biblischer Theologie </a:t>
            </a:r>
            <a:r>
              <a:rPr lang="de-DE" sz="2400" dirty="0" smtClean="0"/>
              <a:t/>
            </a:r>
            <a:br>
              <a:rPr lang="de-DE" sz="2400" dirty="0" smtClean="0"/>
            </a:br>
            <a:r>
              <a:rPr lang="de-DE" sz="2000" dirty="0" smtClean="0"/>
              <a:t> 1. „Sünde“ im Alltag am Beispiel der Werbung</a:t>
            </a:r>
            <a:endParaRPr lang="de-DE" sz="2000" dirty="0" smtClean="0">
              <a:solidFill>
                <a:schemeClr val="lt1"/>
              </a:solidFill>
              <a:latin typeface="+mn-lt"/>
              <a:ea typeface="+mn-ea"/>
              <a:cs typeface="+mn-cs"/>
            </a:endParaRPr>
          </a:p>
        </p:txBody>
      </p:sp>
      <p:sp>
        <p:nvSpPr>
          <p:cNvPr id="3" name="Inhaltsplatzhalter 2"/>
          <p:cNvSpPr>
            <a:spLocks noGrp="1"/>
          </p:cNvSpPr>
          <p:nvPr>
            <p:ph sz="quarter" idx="1"/>
          </p:nvPr>
        </p:nvSpPr>
        <p:spPr>
          <a:xfrm>
            <a:off x="357158" y="1214422"/>
            <a:ext cx="8572560" cy="5214974"/>
          </a:xfrm>
        </p:spPr>
        <p:txBody>
          <a:bodyPr>
            <a:normAutofit/>
          </a:bodyPr>
          <a:lstStyle/>
          <a:p>
            <a:pPr marL="742950" indent="-742950">
              <a:buNone/>
            </a:pPr>
            <a:r>
              <a:rPr lang="de-DE" sz="4000" dirty="0" smtClean="0"/>
              <a:t>1.„Sünde“ im Alltag am Beispiel der Werbung</a:t>
            </a:r>
          </a:p>
          <a:p>
            <a:pPr marL="742950" indent="-742950"/>
            <a:r>
              <a:rPr lang="de-DE" sz="1800" dirty="0" smtClean="0"/>
              <a:t>Bild in der Werbung für „In der Dunkelheit Edens“ von Jennifer Schreiner: </a:t>
            </a:r>
            <a:br>
              <a:rPr lang="de-DE" sz="1800" dirty="0" smtClean="0"/>
            </a:br>
            <a:r>
              <a:rPr lang="de-DE" sz="1800" dirty="0" smtClean="0"/>
              <a:t>Konnotation der Paradiesgeschichte mit sexueller Attraktivität </a:t>
            </a:r>
            <a:br>
              <a:rPr lang="de-DE" sz="1800" dirty="0" smtClean="0"/>
            </a:br>
            <a:r>
              <a:rPr lang="de-DE" sz="1800" u="sng" dirty="0" smtClean="0">
                <a:hlinkClick r:id="rId3"/>
              </a:rPr>
              <a:t> http://meinebestenseiten.de/mbs_images/liebesgeschichten-schreiner-logo-311px.jpg</a:t>
            </a:r>
            <a:endParaRPr lang="de-DE" sz="1800" dirty="0" smtClean="0"/>
          </a:p>
          <a:p>
            <a:pPr marL="742950" indent="-742950"/>
            <a:r>
              <a:rPr lang="de-DE" sz="1800" dirty="0" smtClean="0"/>
              <a:t>Werbung für Vegetarismus durch die nackte Ariane Sommer.</a:t>
            </a:r>
            <a:br>
              <a:rPr lang="de-DE" sz="1800" dirty="0" smtClean="0"/>
            </a:br>
            <a:r>
              <a:rPr lang="de-DE" sz="1800" dirty="0" smtClean="0"/>
              <a:t>War sich jemand bei der Werbung bewusst, dass die Menschheit in Gen 1-8 tatsächlich als vegetarisch Lebende gedacht ist?</a:t>
            </a:r>
            <a:br>
              <a:rPr lang="de-DE" sz="1800" dirty="0" smtClean="0"/>
            </a:br>
            <a:r>
              <a:rPr lang="de-DE" sz="1800" u="sng" dirty="0" smtClean="0">
                <a:hlinkClick r:id="rId4"/>
              </a:rPr>
              <a:t> http://www.peta.de/img/mdb/PETA_ArianeSommer_Veg1_250.jpg</a:t>
            </a:r>
            <a:r>
              <a:rPr lang="de-DE" sz="1800" u="sng" dirty="0" smtClean="0"/>
              <a:t> </a:t>
            </a:r>
          </a:p>
          <a:p>
            <a:pPr marL="742950" indent="-742950"/>
            <a:r>
              <a:rPr lang="de-DE" sz="1800" dirty="0" smtClean="0"/>
              <a:t>Bei der Werbung für ein Brunch-Produkt aus dem Sommer und Herbst 2008 ist die Anspielung auf die Paradiesgeschichte durch die Schlange am Baum deutlich, die etwas zu Essen anbietet. Auch hier erwarten die Konsumenten erstaunlicherweise eine Attraktion:</a:t>
            </a:r>
            <a:br>
              <a:rPr lang="de-DE" sz="1800" dirty="0" smtClean="0"/>
            </a:br>
            <a:r>
              <a:rPr lang="de-DE" sz="1800" dirty="0" smtClean="0"/>
              <a:t>“Mich persönlich konnte Adam nicht verführen. Der junge Mann war einfach nicht scharf genug. Zu mild und sanft fand ich ihn. Da hatte ich mir etwas Feurigeres erwartet.” (Testerin AnjaS911 auf </a:t>
            </a:r>
            <a:r>
              <a:rPr lang="de-DE" sz="1800" u="sng" dirty="0" smtClean="0">
                <a:hlinkClick r:id="rId5"/>
              </a:rPr>
              <a:t>www.dooyoo.de </a:t>
            </a:r>
            <a:r>
              <a:rPr lang="de-DE" sz="1800" dirty="0" smtClean="0"/>
              <a:t/>
            </a:r>
            <a:br>
              <a:rPr lang="de-DE" sz="1800" dirty="0" smtClean="0"/>
            </a:br>
            <a:r>
              <a:rPr lang="de-DE" sz="1800" u="sng" dirty="0" smtClean="0">
                <a:hlinkClick r:id="rId6"/>
              </a:rPr>
              <a:t> http://www.adpublica.com/upload/anhang/1003_brunch_adam_eva_4c_klein.jpg</a:t>
            </a:r>
            <a:br>
              <a:rPr lang="de-DE" sz="1800" u="sng" dirty="0" smtClean="0">
                <a:hlinkClick r:id="rId6"/>
              </a:rPr>
            </a:br>
            <a:r>
              <a:rPr lang="de-DE" sz="1800" u="sng" dirty="0" smtClean="0"/>
              <a:t>(alle Abfragen 5.11.2009)</a:t>
            </a:r>
            <a:endParaRPr lang="de-DE" sz="1800" dirty="0" smtClean="0"/>
          </a:p>
        </p:txBody>
      </p:sp>
      <p:sp>
        <p:nvSpPr>
          <p:cNvPr id="5" name="Textfeld 4"/>
          <p:cNvSpPr txBox="1"/>
          <p:nvPr/>
        </p:nvSpPr>
        <p:spPr>
          <a:xfrm>
            <a:off x="5429256" y="1785926"/>
            <a:ext cx="3500462" cy="369332"/>
          </a:xfrm>
          <a:prstGeom prst="rect">
            <a:avLst/>
          </a:prstGeom>
          <a:noFill/>
        </p:spPr>
        <p:txBody>
          <a:bodyPr wrap="square" rtlCol="0">
            <a:spAutoFit/>
          </a:bodyPr>
          <a:lstStyle/>
          <a:p>
            <a:pPr marL="742950" indent="-742950">
              <a:buNone/>
            </a:pPr>
            <a:r>
              <a:rPr lang="de-DE" u="sng" dirty="0" smtClean="0">
                <a:hlinkClick r:id="rId3"/>
              </a:rPr>
              <a:t>  </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5720" y="214290"/>
            <a:ext cx="8572560" cy="78581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 1. „Sünde“ im Alltag am Beispiel der Werbung</a:t>
            </a:r>
            <a:endParaRPr lang="de-DE" sz="1800" dirty="0">
              <a:latin typeface="+mn-lt"/>
            </a:endParaRPr>
          </a:p>
        </p:txBody>
      </p:sp>
      <p:sp>
        <p:nvSpPr>
          <p:cNvPr id="3" name="Inhaltsplatzhalter 2"/>
          <p:cNvSpPr>
            <a:spLocks noGrp="1"/>
          </p:cNvSpPr>
          <p:nvPr>
            <p:ph sz="quarter" idx="1"/>
          </p:nvPr>
        </p:nvSpPr>
        <p:spPr>
          <a:xfrm>
            <a:off x="285720" y="1214422"/>
            <a:ext cx="8501122" cy="5357850"/>
          </a:xfrm>
        </p:spPr>
        <p:txBody>
          <a:bodyPr>
            <a:normAutofit lnSpcReduction="10000"/>
          </a:bodyPr>
          <a:lstStyle/>
          <a:p>
            <a:pPr>
              <a:buNone/>
            </a:pPr>
            <a:endParaRPr lang="de-DE" dirty="0" smtClean="0"/>
          </a:p>
          <a:p>
            <a:pPr>
              <a:buNone/>
            </a:pPr>
            <a:r>
              <a:rPr lang="de-DE" sz="3200" dirty="0" smtClean="0"/>
              <a:t>Fazit: </a:t>
            </a:r>
          </a:p>
          <a:p>
            <a:pPr>
              <a:buNone/>
            </a:pPr>
            <a:r>
              <a:rPr lang="de-DE" sz="3200" dirty="0" smtClean="0"/>
              <a:t>Sünde bzw. ein Sündenfall ist </a:t>
            </a:r>
          </a:p>
          <a:p>
            <a:pPr>
              <a:buNone/>
            </a:pPr>
            <a:r>
              <a:rPr lang="de-DE" dirty="0" smtClean="0"/>
              <a:t>(ausweislich der Anspielungen auf Gen 3 in der Werbung)</a:t>
            </a:r>
          </a:p>
          <a:p>
            <a:pPr>
              <a:buNone/>
            </a:pPr>
            <a:r>
              <a:rPr lang="de-DE" sz="3200" dirty="0" smtClean="0"/>
              <a:t> im alltäglichen Verständnis</a:t>
            </a:r>
          </a:p>
          <a:p>
            <a:pPr>
              <a:buNone/>
            </a:pPr>
            <a:endParaRPr lang="de-DE" sz="3200" dirty="0" smtClean="0"/>
          </a:p>
          <a:p>
            <a:r>
              <a:rPr lang="de-DE" sz="3200" dirty="0" smtClean="0"/>
              <a:t>nie eindeutig negativ, </a:t>
            </a:r>
            <a:br>
              <a:rPr lang="de-DE" sz="3200" dirty="0" smtClean="0"/>
            </a:br>
            <a:r>
              <a:rPr lang="de-DE" sz="3200" dirty="0" smtClean="0"/>
              <a:t>sondern allenfalls ambivalent bewertet</a:t>
            </a:r>
          </a:p>
          <a:p>
            <a:r>
              <a:rPr lang="de-DE" sz="3200" dirty="0" smtClean="0"/>
              <a:t>eine Bezeichnung gesteigerter Attraktivität</a:t>
            </a:r>
          </a:p>
          <a:p>
            <a:r>
              <a:rPr lang="de-DE" sz="3200" dirty="0" smtClean="0"/>
              <a:t>eine ausschließlich individuelle Angelegenheit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57158" y="214290"/>
            <a:ext cx="8429684" cy="78581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 </a:t>
            </a:r>
            <a:br>
              <a:rPr lang="de-DE" sz="1800" dirty="0" smtClean="0"/>
            </a:br>
            <a:r>
              <a:rPr lang="de-DE" sz="1800" dirty="0" smtClean="0"/>
              <a:t>2. Was ist Sünde in der Bibel?</a:t>
            </a:r>
            <a:endParaRPr lang="de-DE" sz="1800" dirty="0"/>
          </a:p>
        </p:txBody>
      </p:sp>
      <p:sp>
        <p:nvSpPr>
          <p:cNvPr id="5" name="Inhaltsplatzhalter 4"/>
          <p:cNvSpPr>
            <a:spLocks noGrp="1"/>
          </p:cNvSpPr>
          <p:nvPr>
            <p:ph sz="quarter" idx="1"/>
          </p:nvPr>
        </p:nvSpPr>
        <p:spPr>
          <a:xfrm>
            <a:off x="428596" y="1447800"/>
            <a:ext cx="8258204" cy="4572000"/>
          </a:xfrm>
        </p:spPr>
        <p:txBody>
          <a:bodyPr/>
          <a:lstStyle/>
          <a:p>
            <a:pPr>
              <a:buNone/>
            </a:pPr>
            <a:r>
              <a:rPr lang="de-DE" sz="4000" dirty="0" smtClean="0"/>
              <a:t>2. Was ist Sünde in der Bibel?</a:t>
            </a:r>
          </a:p>
          <a:p>
            <a:pPr>
              <a:buNone/>
            </a:pPr>
            <a:endParaRPr lang="de-DE" sz="4000" dirty="0" smtClean="0"/>
          </a:p>
          <a:p>
            <a:r>
              <a:rPr lang="de-DE" sz="2800" dirty="0" smtClean="0"/>
              <a:t>Einige Begriffe für Sünde und ihre Herkunft</a:t>
            </a:r>
          </a:p>
          <a:p>
            <a:r>
              <a:rPr lang="de-DE" sz="2800" dirty="0" smtClean="0"/>
              <a:t>Beispiel aus einem erzählenden Text, einem Psalm und einem prophetischen Texten</a:t>
            </a:r>
          </a:p>
          <a:p>
            <a:r>
              <a:rPr lang="de-DE" sz="2800" dirty="0" smtClean="0"/>
              <a:t>Das biblische System von Reinheit und Unreinheit</a:t>
            </a:r>
          </a:p>
          <a:p>
            <a:r>
              <a:rPr lang="de-DE" sz="2800" dirty="0" smtClean="0"/>
              <a:t>Das biblische System von Heiligkeit und Profanität</a:t>
            </a:r>
          </a:p>
          <a:p>
            <a:r>
              <a:rPr lang="de-DE" sz="2800" dirty="0" smtClean="0"/>
              <a:t>Sünde wird in den Sühnetexten geklärt</a:t>
            </a:r>
          </a:p>
          <a:p>
            <a:pPr>
              <a:buNone/>
            </a:pP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14290"/>
            <a:ext cx="8429684" cy="71438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2. Was ist Sünde in der Bibel?</a:t>
            </a:r>
            <a:endParaRPr lang="de-DE" sz="1800" dirty="0">
              <a:latin typeface="+mn-lt"/>
            </a:endParaRPr>
          </a:p>
        </p:txBody>
      </p:sp>
      <p:sp>
        <p:nvSpPr>
          <p:cNvPr id="3" name="Inhaltsplatzhalter 2"/>
          <p:cNvSpPr>
            <a:spLocks noGrp="1"/>
          </p:cNvSpPr>
          <p:nvPr>
            <p:ph sz="quarter" idx="1"/>
          </p:nvPr>
        </p:nvSpPr>
        <p:spPr>
          <a:xfrm>
            <a:off x="285720" y="1142984"/>
            <a:ext cx="8643998" cy="5715016"/>
          </a:xfrm>
        </p:spPr>
        <p:txBody>
          <a:bodyPr>
            <a:normAutofit fontScale="92500"/>
          </a:bodyPr>
          <a:lstStyle/>
          <a:p>
            <a:r>
              <a:rPr lang="de-DE" sz="3200" dirty="0" smtClean="0"/>
              <a:t>Einige Begriffe für Sünde und ihre Herkunft</a:t>
            </a:r>
          </a:p>
          <a:p>
            <a:r>
              <a:rPr lang="de-DE" dirty="0" smtClean="0"/>
              <a:t>Der Sündenbegriff der systematischen Theologie ist durch den LXX- + neutestamentlichen Begriff </a:t>
            </a:r>
            <a:r>
              <a:rPr lang="de-DE" i="1" dirty="0" err="1" smtClean="0"/>
              <a:t>hamartia</a:t>
            </a:r>
            <a:r>
              <a:rPr lang="de-DE" i="1" dirty="0" smtClean="0"/>
              <a:t> </a:t>
            </a:r>
            <a:r>
              <a:rPr lang="de-DE" dirty="0" smtClean="0"/>
              <a:t>geprägt, der sehr viel differenziertere Begriffe in der Hebräischen Bibel (=HB) vereinigt.</a:t>
            </a:r>
          </a:p>
          <a:p>
            <a:r>
              <a:rPr lang="de-DE" dirty="0" smtClean="0"/>
              <a:t>Diese Systematisierung entnimmt der Hebräischen Bibel die </a:t>
            </a:r>
            <a:r>
              <a:rPr lang="de-DE" dirty="0" err="1" smtClean="0"/>
              <a:t>Unterschei</a:t>
            </a:r>
            <a:r>
              <a:rPr lang="de-DE" dirty="0" smtClean="0"/>
              <a:t>-</a:t>
            </a:r>
            <a:br>
              <a:rPr lang="de-DE" dirty="0" smtClean="0"/>
            </a:br>
            <a:r>
              <a:rPr lang="de-DE" dirty="0" err="1" smtClean="0"/>
              <a:t>dung</a:t>
            </a:r>
            <a:r>
              <a:rPr lang="de-DE" dirty="0" smtClean="0"/>
              <a:t> von </a:t>
            </a:r>
            <a:r>
              <a:rPr lang="de-DE" dirty="0" err="1" smtClean="0"/>
              <a:t>Tatsünde</a:t>
            </a:r>
            <a:r>
              <a:rPr lang="de-DE" dirty="0" smtClean="0"/>
              <a:t>, der folgenden Schuld und der notwendigen Sühne.</a:t>
            </a:r>
          </a:p>
          <a:p>
            <a:r>
              <a:rPr lang="de-DE" dirty="0" smtClean="0"/>
              <a:t>Die hinter dem neutestamentlichen Begriff </a:t>
            </a:r>
            <a:r>
              <a:rPr lang="de-DE" i="1" dirty="0" err="1" smtClean="0"/>
              <a:t>hamartia</a:t>
            </a:r>
            <a:r>
              <a:rPr lang="de-DE" i="1" dirty="0" smtClean="0"/>
              <a:t> </a:t>
            </a:r>
            <a:r>
              <a:rPr lang="de-DE" dirty="0" smtClean="0"/>
              <a:t>stehenden hebräischen Begriffe konnotieren unterschiedliche Aspekte von Sünde, sind aber auch im biblischen Hebräisch nicht immer klar unterschieden.</a:t>
            </a:r>
          </a:p>
          <a:p>
            <a:pPr lvl="1"/>
            <a:r>
              <a:rPr lang="de-DE" sz="1900" dirty="0" smtClean="0"/>
              <a:t>Das Substantiv </a:t>
            </a:r>
            <a:r>
              <a:rPr lang="de-DE" sz="1900" i="1" dirty="0" err="1" smtClean="0"/>
              <a:t>päscha</a:t>
            </a:r>
            <a:r>
              <a:rPr lang="de-DE" sz="1900" i="1" dirty="0" smtClean="0"/>
              <a:t> </a:t>
            </a:r>
            <a:r>
              <a:rPr lang="de-DE" sz="1900" dirty="0" smtClean="0"/>
              <a:t>bezeichnet vorrangig eine konkrete </a:t>
            </a:r>
            <a:r>
              <a:rPr lang="de-DE" sz="1900" dirty="0" err="1" smtClean="0"/>
              <a:t>Tatsünde</a:t>
            </a:r>
            <a:r>
              <a:rPr lang="de-DE" sz="1900" dirty="0" smtClean="0"/>
              <a:t>.  </a:t>
            </a:r>
          </a:p>
          <a:p>
            <a:pPr lvl="1"/>
            <a:r>
              <a:rPr lang="de-DE" sz="1900" dirty="0" smtClean="0"/>
              <a:t>Die Wurzel </a:t>
            </a:r>
            <a:r>
              <a:rPr lang="de-DE" sz="1900" i="1" dirty="0" err="1" smtClean="0"/>
              <a:t>awan</a:t>
            </a:r>
            <a:r>
              <a:rPr lang="de-DE" sz="1900" i="1" dirty="0" smtClean="0"/>
              <a:t> </a:t>
            </a:r>
            <a:r>
              <a:rPr lang="de-DE" sz="1900" dirty="0" smtClean="0"/>
              <a:t>bedeutet zunächst „verbiegen, beugen, krümmen“. Das davon gebildete Substantiv </a:t>
            </a:r>
            <a:r>
              <a:rPr lang="de-DE" sz="1900" i="1" dirty="0" err="1" smtClean="0"/>
              <a:t>awon</a:t>
            </a:r>
            <a:r>
              <a:rPr lang="de-DE" sz="1900" i="1" dirty="0" smtClean="0"/>
              <a:t> </a:t>
            </a:r>
            <a:r>
              <a:rPr lang="de-DE" sz="1900" dirty="0" smtClean="0"/>
              <a:t>bezeichnet eine konkrete </a:t>
            </a:r>
            <a:r>
              <a:rPr lang="de-DE" sz="1900" dirty="0" err="1" smtClean="0"/>
              <a:t>Tatsünde</a:t>
            </a:r>
            <a:r>
              <a:rPr lang="de-DE" sz="1900" dirty="0" smtClean="0"/>
              <a:t> als auch die damit verbundene Schuld.</a:t>
            </a:r>
          </a:p>
          <a:p>
            <a:pPr lvl="1"/>
            <a:r>
              <a:rPr lang="de-DE" sz="1900" dirty="0" smtClean="0"/>
              <a:t>Die Wurzel </a:t>
            </a:r>
            <a:r>
              <a:rPr lang="de-DE" sz="1900" i="1" dirty="0" err="1" smtClean="0"/>
              <a:t>chatha</a:t>
            </a:r>
            <a:r>
              <a:rPr lang="de-DE" sz="1900" i="1" dirty="0" smtClean="0"/>
              <a:t> </a:t>
            </a:r>
            <a:r>
              <a:rPr lang="de-DE" sz="1900" dirty="0" smtClean="0"/>
              <a:t>bedeutet ursprünglich „ein Ziel verfehlen“. Die davon gebildeten Worte bezeichnen eine Sünde, die damit verbundene Schuld als auch das diese Schuld tilgende Opfer.</a:t>
            </a:r>
          </a:p>
          <a:p>
            <a:pPr lvl="1"/>
            <a:r>
              <a:rPr lang="de-DE" sz="1900" dirty="0" smtClean="0"/>
              <a:t>Daneben gibt es weitere Verfehlungen, die nicht unter die Begriffe von Sünde fallen.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274638"/>
            <a:ext cx="8429684" cy="72547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2. Was ist Sünde in der Bibel?</a:t>
            </a:r>
            <a:endParaRPr lang="de-DE" sz="1800" dirty="0">
              <a:latin typeface="+mn-lt"/>
            </a:endParaRPr>
          </a:p>
        </p:txBody>
      </p:sp>
      <p:sp>
        <p:nvSpPr>
          <p:cNvPr id="3" name="Inhaltsplatzhalter 2"/>
          <p:cNvSpPr>
            <a:spLocks noGrp="1"/>
          </p:cNvSpPr>
          <p:nvPr>
            <p:ph sz="quarter" idx="1"/>
          </p:nvPr>
        </p:nvSpPr>
        <p:spPr>
          <a:xfrm>
            <a:off x="214282" y="1142984"/>
            <a:ext cx="8786874" cy="5500726"/>
          </a:xfrm>
        </p:spPr>
        <p:txBody>
          <a:bodyPr>
            <a:normAutofit fontScale="85000" lnSpcReduction="20000"/>
          </a:bodyPr>
          <a:lstStyle/>
          <a:p>
            <a:r>
              <a:rPr lang="de-DE" sz="3100" dirty="0" smtClean="0"/>
              <a:t>Beispiele: ein erzählender Text, ein Psalm und ein prophetischer Text </a:t>
            </a:r>
            <a:r>
              <a:rPr lang="de-DE" sz="2800" dirty="0" smtClean="0"/>
              <a:t/>
            </a:r>
            <a:br>
              <a:rPr lang="de-DE" sz="2800" dirty="0" smtClean="0"/>
            </a:br>
            <a:endParaRPr lang="de-DE" sz="2800" dirty="0" smtClean="0"/>
          </a:p>
          <a:p>
            <a:r>
              <a:rPr lang="de-DE" dirty="0" smtClean="0"/>
              <a:t>Die Erscheinung Gottes vor Mose:           Als Gott nach dem Bruch der ersten </a:t>
            </a:r>
            <a:br>
              <a:rPr lang="de-DE" dirty="0" smtClean="0"/>
            </a:br>
            <a:r>
              <a:rPr lang="de-DE" dirty="0" smtClean="0"/>
              <a:t>ein zweites Mal die beiden Steintafeln an Mose übergibt, ruft er selber (!) aus: </a:t>
            </a:r>
            <a:br>
              <a:rPr lang="de-DE" dirty="0" smtClean="0"/>
            </a:br>
            <a:r>
              <a:rPr lang="de-DE" dirty="0" smtClean="0"/>
              <a:t/>
            </a:r>
            <a:br>
              <a:rPr lang="de-DE" dirty="0" smtClean="0"/>
            </a:br>
            <a:r>
              <a:rPr lang="de-DE" dirty="0" smtClean="0"/>
              <a:t>“Der </a:t>
            </a:r>
            <a:r>
              <a:rPr lang="de-DE" cap="small" dirty="0" smtClean="0"/>
              <a:t>Herr</a:t>
            </a:r>
            <a:r>
              <a:rPr lang="de-DE" dirty="0" smtClean="0"/>
              <a:t>, der</a:t>
            </a:r>
            <a:r>
              <a:rPr lang="de-DE" cap="small" dirty="0" smtClean="0"/>
              <a:t> Herr</a:t>
            </a:r>
            <a:r>
              <a:rPr lang="de-DE" dirty="0" smtClean="0"/>
              <a:t>, ein barmherziger und gnädiger Gott, </a:t>
            </a:r>
            <a:br>
              <a:rPr lang="de-DE" dirty="0" smtClean="0"/>
            </a:br>
            <a:r>
              <a:rPr lang="de-DE" dirty="0" smtClean="0"/>
              <a:t>langmütig und von </a:t>
            </a:r>
            <a:r>
              <a:rPr lang="de-DE" dirty="0" err="1" smtClean="0"/>
              <a:t>grosser</a:t>
            </a:r>
            <a:r>
              <a:rPr lang="de-DE" dirty="0" smtClean="0"/>
              <a:t> Gnade und Treue, </a:t>
            </a:r>
            <a:br>
              <a:rPr lang="de-DE" dirty="0" smtClean="0"/>
            </a:br>
            <a:r>
              <a:rPr lang="de-DE" dirty="0" smtClean="0"/>
              <a:t>der Gnade bewahrt  Tausenden, </a:t>
            </a:r>
            <a:br>
              <a:rPr lang="de-DE" dirty="0" smtClean="0"/>
            </a:br>
            <a:r>
              <a:rPr lang="de-DE" dirty="0" smtClean="0"/>
              <a:t>der Schuld (</a:t>
            </a:r>
            <a:r>
              <a:rPr lang="de-DE" i="1" dirty="0" err="1" smtClean="0"/>
              <a:t>awon</a:t>
            </a:r>
            <a:r>
              <a:rPr lang="de-DE" dirty="0" smtClean="0"/>
              <a:t>), Vergehen (</a:t>
            </a:r>
            <a:r>
              <a:rPr lang="de-DE" i="1" dirty="0" err="1" smtClean="0"/>
              <a:t>päscha</a:t>
            </a:r>
            <a:r>
              <a:rPr lang="de-DE" dirty="0" smtClean="0"/>
              <a:t>) und Sünde (</a:t>
            </a:r>
            <a:r>
              <a:rPr lang="de-DE" i="1" dirty="0" err="1" smtClean="0"/>
              <a:t>chata´a</a:t>
            </a:r>
            <a:r>
              <a:rPr lang="de-DE" dirty="0" smtClean="0"/>
              <a:t>) vergibt, </a:t>
            </a:r>
            <a:br>
              <a:rPr lang="de-DE" dirty="0" smtClean="0"/>
            </a:br>
            <a:r>
              <a:rPr lang="de-DE" dirty="0" smtClean="0"/>
              <a:t>der aber nicht ungestraft lässt, sondern die Schuld der Vorfahren heimsucht </a:t>
            </a:r>
            <a:br>
              <a:rPr lang="de-DE" dirty="0" smtClean="0"/>
            </a:br>
            <a:r>
              <a:rPr lang="de-DE" dirty="0" smtClean="0"/>
              <a:t>an Söhnen und Enkeln, bis zur dritten und vierten Generation.” (Ex 34,6f.)</a:t>
            </a:r>
          </a:p>
          <a:p>
            <a:pPr>
              <a:buNone/>
            </a:pPr>
            <a:r>
              <a:rPr lang="de-DE" sz="2000" dirty="0" smtClean="0"/>
              <a:t>	(aus Zürcher Bibel 2007)</a:t>
            </a:r>
          </a:p>
          <a:p>
            <a:pPr>
              <a:buNone/>
            </a:pPr>
            <a:r>
              <a:rPr lang="de-DE" sz="2000" dirty="0" smtClean="0"/>
              <a:t>Positiv an dieser Bibelübersetzung ist hier: </a:t>
            </a:r>
          </a:p>
          <a:p>
            <a:r>
              <a:rPr lang="de-DE" sz="2000" dirty="0" smtClean="0"/>
              <a:t>Die Texttreue der Übersetzung auch bei schwierigen Texten</a:t>
            </a:r>
          </a:p>
          <a:p>
            <a:r>
              <a:rPr lang="de-DE" sz="2000" dirty="0" smtClean="0"/>
              <a:t>Kennzeichnung des Gottesnamens mit Kapitälchen (aber die Übersetzung „</a:t>
            </a:r>
            <a:r>
              <a:rPr lang="de-DE" sz="1800" cap="small" dirty="0" smtClean="0"/>
              <a:t> Herr</a:t>
            </a:r>
            <a:r>
              <a:rPr lang="de-DE" sz="2000" dirty="0" smtClean="0"/>
              <a:t>“ ist schwierig) </a:t>
            </a:r>
          </a:p>
          <a:p>
            <a:pPr>
              <a:buNone/>
            </a:pPr>
            <a:endParaRPr lang="de-DE" sz="2000" dirty="0" smtClean="0"/>
          </a:p>
          <a:p>
            <a:pPr>
              <a:buNone/>
            </a:pPr>
            <a:r>
              <a:rPr lang="de-DE" sz="2000" dirty="0" smtClean="0"/>
              <a:t>Zum Text Ex 34,6f.:</a:t>
            </a:r>
          </a:p>
          <a:p>
            <a:r>
              <a:rPr lang="de-DE" sz="2000" dirty="0" smtClean="0"/>
              <a:t>Sünde als individuelles und gruppenbeeinflussendes Prinzip wird vorausgesetzt</a:t>
            </a:r>
          </a:p>
          <a:p>
            <a:r>
              <a:rPr lang="de-DE" sz="2000" dirty="0" smtClean="0"/>
              <a:t>Aussage ist die Betonung der Vergebungsbereitschaft und großen Gnade Gottes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57158" y="273050"/>
            <a:ext cx="8429684" cy="727058"/>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de-DE" sz="1800" dirty="0" smtClean="0"/>
              <a:t>Muss denn Leben Sünde sein? Versündigung und </a:t>
            </a:r>
            <a:r>
              <a:rPr lang="de-DE" sz="1800" dirty="0" err="1" smtClean="0"/>
              <a:t>Entsündigung</a:t>
            </a:r>
            <a:r>
              <a:rPr lang="de-DE" sz="1800" dirty="0" smtClean="0"/>
              <a:t> in biblischer Theologie</a:t>
            </a:r>
            <a:br>
              <a:rPr lang="de-DE" sz="1800" dirty="0" smtClean="0"/>
            </a:br>
            <a:r>
              <a:rPr lang="de-DE" sz="1800" dirty="0" smtClean="0"/>
              <a:t> 2. Was ist Sünde in der Bibel?</a:t>
            </a:r>
            <a:endParaRPr lang="de-DE" sz="1800" dirty="0">
              <a:latin typeface="+mn-lt"/>
            </a:endParaRPr>
          </a:p>
        </p:txBody>
      </p:sp>
      <p:sp>
        <p:nvSpPr>
          <p:cNvPr id="5" name="Textplatzhalter 4"/>
          <p:cNvSpPr>
            <a:spLocks noGrp="1"/>
          </p:cNvSpPr>
          <p:nvPr>
            <p:ph type="body" idx="1"/>
          </p:nvPr>
        </p:nvSpPr>
        <p:spPr>
          <a:xfrm>
            <a:off x="914400" y="1000108"/>
            <a:ext cx="3733800" cy="500066"/>
          </a:xfrm>
        </p:spPr>
        <p:txBody>
          <a:bodyPr/>
          <a:lstStyle/>
          <a:p>
            <a:r>
              <a:rPr lang="de-DE" dirty="0" smtClean="0"/>
              <a:t>Psalm 19   </a:t>
            </a:r>
            <a:r>
              <a:rPr lang="de-DE" sz="1800" dirty="0" smtClean="0"/>
              <a:t>(„ Psalm 19A “)</a:t>
            </a:r>
            <a:endParaRPr lang="de-DE" sz="1800" dirty="0"/>
          </a:p>
        </p:txBody>
      </p:sp>
      <p:sp>
        <p:nvSpPr>
          <p:cNvPr id="7" name="Textplatzhalter 6"/>
          <p:cNvSpPr>
            <a:spLocks noGrp="1"/>
          </p:cNvSpPr>
          <p:nvPr>
            <p:ph type="body" sz="half" idx="3"/>
          </p:nvPr>
        </p:nvSpPr>
        <p:spPr>
          <a:xfrm>
            <a:off x="5786446" y="1071546"/>
            <a:ext cx="2900354" cy="428628"/>
          </a:xfrm>
        </p:spPr>
        <p:txBody>
          <a:bodyPr/>
          <a:lstStyle/>
          <a:p>
            <a:r>
              <a:rPr lang="de-DE" dirty="0" smtClean="0"/>
              <a:t>Gliederung</a:t>
            </a:r>
            <a:endParaRPr lang="de-DE" dirty="0"/>
          </a:p>
        </p:txBody>
      </p:sp>
      <p:sp>
        <p:nvSpPr>
          <p:cNvPr id="6" name="Inhaltsplatzhalter 5"/>
          <p:cNvSpPr>
            <a:spLocks noGrp="1"/>
          </p:cNvSpPr>
          <p:nvPr>
            <p:ph sz="half" idx="2"/>
          </p:nvPr>
        </p:nvSpPr>
        <p:spPr>
          <a:xfrm>
            <a:off x="285720" y="1571612"/>
            <a:ext cx="5286412" cy="5072098"/>
          </a:xfrm>
        </p:spPr>
        <p:txBody>
          <a:bodyPr>
            <a:normAutofit/>
          </a:bodyPr>
          <a:lstStyle/>
          <a:p>
            <a:pPr>
              <a:buNone/>
            </a:pPr>
            <a:r>
              <a:rPr lang="de-DE" sz="1800" dirty="0" smtClean="0"/>
              <a:t>1 Für den Chormeister. Ein Psalm Davids.</a:t>
            </a:r>
          </a:p>
          <a:p>
            <a:pPr>
              <a:buNone/>
            </a:pPr>
            <a:r>
              <a:rPr lang="de-DE" sz="1800" dirty="0" smtClean="0"/>
              <a:t>2 Die Himmel erzählen die Herrlichkeit Gottes,</a:t>
            </a:r>
            <a:br>
              <a:rPr lang="de-DE" sz="1800" dirty="0" smtClean="0"/>
            </a:br>
            <a:r>
              <a:rPr lang="de-DE" sz="1800" dirty="0" smtClean="0"/>
              <a:t>und das Firmament verkündet das Werk seiner Hände.</a:t>
            </a:r>
          </a:p>
          <a:p>
            <a:pPr>
              <a:buNone/>
            </a:pPr>
            <a:r>
              <a:rPr lang="de-DE" sz="1800" dirty="0" smtClean="0"/>
              <a:t>3 Ein Tag sagt es dem anderen,</a:t>
            </a:r>
            <a:br>
              <a:rPr lang="de-DE" sz="1800" dirty="0" smtClean="0"/>
            </a:br>
            <a:r>
              <a:rPr lang="de-DE" sz="1800" dirty="0" smtClean="0"/>
              <a:t>und eine Nacht tut es der anderen kund.</a:t>
            </a:r>
          </a:p>
          <a:p>
            <a:pPr>
              <a:buNone/>
            </a:pPr>
            <a:r>
              <a:rPr lang="de-DE" sz="1800" dirty="0" smtClean="0"/>
              <a:t>4 ohne Sprache, ohne Worte,</a:t>
            </a:r>
            <a:br>
              <a:rPr lang="de-DE" sz="1800" dirty="0" smtClean="0"/>
            </a:br>
            <a:r>
              <a:rPr lang="de-DE" sz="1800" dirty="0" smtClean="0"/>
              <a:t>mit unhörbarer Stimme.</a:t>
            </a:r>
          </a:p>
          <a:p>
            <a:pPr>
              <a:buNone/>
            </a:pPr>
            <a:r>
              <a:rPr lang="de-DE" sz="1800" dirty="0" smtClean="0"/>
              <a:t>5 In allen Ländern geht ihr Schall,</a:t>
            </a:r>
            <a:br>
              <a:rPr lang="de-DE" sz="1800" dirty="0" smtClean="0"/>
            </a:br>
            <a:r>
              <a:rPr lang="de-DE" sz="1800" dirty="0" smtClean="0"/>
              <a:t>bis zum Ende der Welt ihr Reden.</a:t>
            </a:r>
          </a:p>
          <a:p>
            <a:pPr>
              <a:buNone/>
            </a:pPr>
            <a:r>
              <a:rPr lang="de-DE" sz="1800" dirty="0" smtClean="0"/>
              <a:t>   Der Sonne hat er am Himmel ihr Zelt errichtet:</a:t>
            </a:r>
          </a:p>
          <a:p>
            <a:pPr>
              <a:buNone/>
            </a:pPr>
            <a:r>
              <a:rPr lang="de-DE" sz="1800" dirty="0" smtClean="0"/>
              <a:t>6    Wie ein Bräutigam kommt sie hervor aus ihrer Kammer,</a:t>
            </a:r>
            <a:br>
              <a:rPr lang="de-DE" sz="1800" dirty="0" smtClean="0"/>
            </a:br>
            <a:r>
              <a:rPr lang="de-DE" sz="1800" dirty="0" smtClean="0"/>
              <a:t>läuft freudig wie ein Held die Bahn.</a:t>
            </a:r>
          </a:p>
          <a:p>
            <a:pPr>
              <a:buNone/>
            </a:pPr>
            <a:r>
              <a:rPr lang="de-DE" sz="1800" dirty="0" smtClean="0"/>
              <a:t>7 An einem Ende des Himmels geht sie auf</a:t>
            </a:r>
            <a:br>
              <a:rPr lang="de-DE" sz="1800" dirty="0" smtClean="0"/>
            </a:br>
            <a:r>
              <a:rPr lang="de-DE" sz="1800" dirty="0" smtClean="0"/>
              <a:t>und läuft bis zum anderen Ende,</a:t>
            </a:r>
            <a:br>
              <a:rPr lang="de-DE" sz="1800" dirty="0" smtClean="0"/>
            </a:br>
            <a:r>
              <a:rPr lang="de-DE" sz="1800" dirty="0" smtClean="0"/>
              <a:t>und nichts bleibt ihrer Glut verborgen.</a:t>
            </a:r>
            <a:endParaRPr lang="de-DE" sz="1800" dirty="0"/>
          </a:p>
        </p:txBody>
      </p:sp>
      <p:sp>
        <p:nvSpPr>
          <p:cNvPr id="8" name="Inhaltsplatzhalter 7"/>
          <p:cNvSpPr>
            <a:spLocks noGrp="1"/>
          </p:cNvSpPr>
          <p:nvPr>
            <p:ph sz="half" idx="4"/>
          </p:nvPr>
        </p:nvSpPr>
        <p:spPr>
          <a:xfrm>
            <a:off x="5572132" y="1643050"/>
            <a:ext cx="3214710" cy="4857784"/>
          </a:xfrm>
        </p:spPr>
        <p:txBody>
          <a:bodyPr>
            <a:normAutofit fontScale="70000" lnSpcReduction="20000"/>
          </a:bodyPr>
          <a:lstStyle/>
          <a:p>
            <a:r>
              <a:rPr lang="de-DE" dirty="0" smtClean="0"/>
              <a:t>V. 1	 Überschrift</a:t>
            </a:r>
          </a:p>
          <a:p>
            <a:r>
              <a:rPr lang="de-DE" dirty="0" smtClean="0"/>
              <a:t>V. 2-7   die geordnete                 	  Schöpfung</a:t>
            </a:r>
          </a:p>
          <a:p>
            <a:r>
              <a:rPr lang="de-DE" dirty="0" smtClean="0"/>
              <a:t>V. 8-11 die vollkommene </a:t>
            </a:r>
            <a:br>
              <a:rPr lang="de-DE" dirty="0" smtClean="0"/>
            </a:br>
            <a:r>
              <a:rPr lang="de-DE" dirty="0" smtClean="0"/>
              <a:t>	  Weisung</a:t>
            </a:r>
          </a:p>
          <a:p>
            <a:r>
              <a:rPr lang="de-DE" dirty="0" smtClean="0"/>
              <a:t>V. 12-15 die Schuld</a:t>
            </a:r>
            <a:br>
              <a:rPr lang="de-DE" dirty="0" smtClean="0"/>
            </a:br>
            <a:r>
              <a:rPr lang="de-DE" dirty="0" smtClean="0"/>
              <a:t>	  des Menschen</a:t>
            </a:r>
          </a:p>
          <a:p>
            <a:pPr>
              <a:buNone/>
            </a:pPr>
            <a:endParaRPr lang="de-DE" dirty="0" smtClean="0"/>
          </a:p>
          <a:p>
            <a:pPr>
              <a:buNone/>
            </a:pPr>
            <a:r>
              <a:rPr lang="de-DE" dirty="0" smtClean="0">
                <a:solidFill>
                  <a:schemeClr val="accent1"/>
                </a:solidFill>
              </a:rPr>
              <a:t>Hebräische Poesie kennzeichnet</a:t>
            </a:r>
          </a:p>
          <a:p>
            <a:r>
              <a:rPr lang="de-DE" dirty="0" smtClean="0"/>
              <a:t>Stichen werden durch Zeilenwechsel kenntlich</a:t>
            </a:r>
          </a:p>
          <a:p>
            <a:r>
              <a:rPr lang="de-DE" dirty="0" smtClean="0"/>
              <a:t>Parallelismus </a:t>
            </a:r>
            <a:r>
              <a:rPr lang="de-DE" dirty="0" err="1" smtClean="0"/>
              <a:t>Membrorum</a:t>
            </a:r>
            <a:r>
              <a:rPr lang="de-DE" dirty="0" smtClean="0"/>
              <a:t> wird durch Einrückungen kenntlich</a:t>
            </a:r>
          </a:p>
          <a:p>
            <a:pPr>
              <a:buNone/>
            </a:pPr>
            <a:r>
              <a:rPr lang="de-DE" dirty="0" smtClean="0">
                <a:solidFill>
                  <a:schemeClr val="accent1"/>
                </a:solidFill>
              </a:rPr>
              <a:t>Problem des Psalms ist:</a:t>
            </a:r>
            <a:endParaRPr lang="de-DE" dirty="0" smtClean="0"/>
          </a:p>
          <a:p>
            <a:r>
              <a:rPr lang="de-DE" dirty="0" smtClean="0"/>
              <a:t>Thematische Geschlossenheit von v.2-7?</a:t>
            </a:r>
          </a:p>
          <a:p>
            <a:r>
              <a:rPr lang="de-DE" dirty="0" smtClean="0"/>
              <a:t>Sonderfall Überschrift v.1</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ctylos">
  <a:themeElements>
    <a:clrScheme name="Dactylo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actylos">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actylos">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1670</Words>
  <Application>Microsoft Office PowerPoint</Application>
  <PresentationFormat>Bildschirmpräsentation (4:3)</PresentationFormat>
  <Paragraphs>381</Paragraphs>
  <Slides>34</Slides>
  <Notes>34</Notes>
  <HiddenSlides>1</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Dactylos</vt:lpstr>
      <vt:lpstr>Muss denn Leben Sünde sein? Versündigung und Entsündigung  in biblischer Theologie</vt:lpstr>
      <vt:lpstr>Muss denn Leben Sünde sein? Versündigung und Entsündigung in biblischer Theologie</vt:lpstr>
      <vt:lpstr>Muss denn Leben Sünde sein? Versündigung und Entsündigung in biblischer Theologie</vt:lpstr>
      <vt:lpstr>Muss denn Leben Sünde sein? Versündigung und Entsündigung in biblischer Theologie   1. „Sünde“ im Alltag am Beispiel der Werbung</vt:lpstr>
      <vt:lpstr>Muss denn Leben Sünde sein? Versündigung und Entsündigung in biblischer Theologie  1. „Sünde“ im Alltag am Beispiel der Werbung</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2. Was ist Sünde in der Bibel?</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3. Wie wird der Mensch Sünde los?</vt:lpstr>
      <vt:lpstr>Muss denn Leben Sünde sein? Versündigung und Entsündigung in biblischer Theologie 4. Das Sonderproblem der Urgeschichte</vt:lpstr>
      <vt:lpstr>Muss denn Leben Sünde sein? Versündigung und Entsündigung in biblischer Theologie 4. Das Sonderproblem der Urgeschichte</vt:lpstr>
      <vt:lpstr>Muss denn Leben Sünde sein? Versündigung und Entsündigung in biblischer Theologie 4. Das Sonderproblem der Urgeschichte</vt:lpstr>
      <vt:lpstr>Muss denn Leben Sünde sein? Versündigung und Entsündigung in biblischer Theologie 4. Das Sonderproblem der Urgeschichte</vt:lpstr>
      <vt:lpstr>Muss denn Leben Sünde sein? Versündigung und Entsündigung in biblischer Theologie 4. Das Sonderproblem der Urgeschichte</vt:lpstr>
      <vt:lpstr>Muss denn Leben Sünde sein? Versündigung und Entsündigung in biblischer Theologie 5. Versündigung und Entsündigung im Neuen Testament</vt:lpstr>
      <vt:lpstr>Muss denn Leben Sünde sein? Versündigung und Entsündigung in biblischer Theologie 5. Versündigung und Entsündigung im Neuen Testament</vt:lpstr>
      <vt:lpstr>Muss denn Leben Sünde sein? Versündigung und Entsündigung in biblischer Theologie 5. Versündigung und Entsündigung im Neuen Testament</vt:lpstr>
      <vt:lpstr>Muss denn Leben Sünde sein? Versündigung und Entsündigung in biblischer Theologie 6. Anregungen der jüdischen Auslegungsgeschichte für didaktische Folgerungen</vt:lpstr>
      <vt:lpstr>Muss denn Leben Sünde sein? Versündigung und Entsündigung in biblischer Theologie</vt:lpstr>
      <vt:lpstr>Muss denn Leben Sünde sein? Versündigung und Entsündigung  in biblischer Theologie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Muss denn Leben Sünde sein? Versündigung und Entsündigung in biblischer Theologie</dc:title>
  <dc:creator>Matthias</dc:creator>
  <cp:lastModifiedBy>10goetzs</cp:lastModifiedBy>
  <cp:revision>163</cp:revision>
  <dcterms:created xsi:type="dcterms:W3CDTF">2009-11-14T23:08:46Z</dcterms:created>
  <dcterms:modified xsi:type="dcterms:W3CDTF">2010-01-11T11:01:31Z</dcterms:modified>
</cp:coreProperties>
</file>